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charts/chart1.xml" ContentType="application/vnd.openxmlformats-officedocument.drawingml.chart+xml"/>
  <Override PartName="/ppt/slideMasters/slideMaster6.xml" ContentType="application/vnd.openxmlformats-officedocument.presentationml.slideMaster+xml"/>
  <Override PartName="/ppt/slides/slide6.xml" ContentType="application/vnd.openxmlformats-officedocument.presentationml.slide+xml"/>
  <Override PartName="/ppt/charts/chart2.xml" ContentType="application/vnd.openxmlformats-officedocument.drawingml.chart+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charts/chart3.xml" ContentType="application/vnd.openxmlformats-officedocument.drawingml.chart+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charts/chart4.xml" ContentType="application/vnd.openxmlformats-officedocument.drawingml.chart+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charts/_rels/chart1.xml.rels><?xml version="1.0" encoding="UTF-8" standalone="yes"?><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Relationships xmlns="http://schemas.openxmlformats.org/package/2006/relationships"><Relationship Id="rId1"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clustered"/>
        <c:varyColors val="0"/>
        <c:ser>
          <c:idx val="0"/>
          <c:order val="0"/>
          <c:tx>
            <c:strRef>
              <c:f>Sheet1!$B$1</c:f>
              <c:strCache>
                <c:ptCount val="1"/>
                <c:pt idx="0">
                  <c:v>Market Size ($B)</c:v>
                </c:pt>
              </c:strCache>
            </c:strRef>
          </c:tx>
          <c:spPr>
            <a:solidFill>
              <a:srgbClr val="6C3CE1"/>
            </a:solidFill>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cat>
            <c:multiLvlStrRef>
              <c:f>Sheet1!$A$2:$A$7</c:f>
              <c:multiLvlStrCache>
                <c:ptCount val="6"/>
                <c:lvl>
                  <c:pt idx="0">
                    <c:v>2020</c:v>
                  </c:pt>
                  <c:pt idx="1">
                    <c:v>2021</c:v>
                  </c:pt>
                  <c:pt idx="2">
                    <c:v>2022</c:v>
                  </c:pt>
                  <c:pt idx="3">
                    <c:v>2023</c:v>
                  </c:pt>
                  <c:pt idx="4">
                    <c:v>2024</c:v>
                  </c:pt>
                  <c:pt idx="5">
                    <c:v>2025</c:v>
                  </c:pt>
                </c:lvl>
              </c:multiLvlStrCache>
            </c:multiLvlStrRef>
          </c:cat>
          <c:val>
            <c:numRef>
              <c:f>Sheet1!$B$2:$B$7</c:f>
              <c:numCache>
                <c:formatCode>General</c:formatCode>
                <c:ptCount val="6"/>
                <c:pt idx="0">
                  <c:v>3.2</c:v>
                </c:pt>
                <c:pt idx="1">
                  <c:v>4.1</c:v>
                </c:pt>
                <c:pt idx="2">
                  <c:v>5.8</c:v>
                </c:pt>
                <c:pt idx="3">
                  <c:v>7.9</c:v>
                </c:pt>
                <c:pt idx="4">
                  <c:v>11.2</c:v>
                </c:pt>
                <c:pt idx="5">
                  <c:v>15.6</c:v>
                </c:pt>
              </c:numCache>
            </c:numRef>
          </c:val>
        </c:ser>
        <c:ser>
          <c:idx val="1"/>
          <c:order val="1"/>
          <c:tx>
            <c:strRef>
              <c:f>Sheet1!$C$1</c:f>
              <c:strCache>
                <c:ptCount val="1"/>
                <c:pt idx="0">
                  <c:v>Investment ($B)</c:v>
                </c:pt>
              </c:strCache>
            </c:strRef>
          </c:tx>
          <c:spPr>
            <a:solidFill>
              <a:srgbClr val="3B82F6"/>
            </a:solidFill>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cat>
            <c:multiLvlStrRef>
              <c:f>Sheet1!$A$2:$A$7</c:f>
              <c:multiLvlStrCache>
                <c:ptCount val="6"/>
                <c:lvl>
                  <c:pt idx="0">
                    <c:v>2020</c:v>
                  </c:pt>
                  <c:pt idx="1">
                    <c:v>2021</c:v>
                  </c:pt>
                  <c:pt idx="2">
                    <c:v>2022</c:v>
                  </c:pt>
                  <c:pt idx="3">
                    <c:v>2023</c:v>
                  </c:pt>
                  <c:pt idx="4">
                    <c:v>2024</c:v>
                  </c:pt>
                  <c:pt idx="5">
                    <c:v>2025</c:v>
                  </c:pt>
                </c:lvl>
              </c:multiLvlStrCache>
            </c:multiLvlStrRef>
          </c:cat>
          <c:val>
            <c:numRef>
              <c:f>Sheet1!$C$2:$C$7</c:f>
              <c:numCache>
                <c:formatCode>General</c:formatCode>
                <c:ptCount val="6"/>
                <c:pt idx="0">
                  <c:v>1.1</c:v>
                </c:pt>
                <c:pt idx="1">
                  <c:v>1.8</c:v>
                </c:pt>
                <c:pt idx="2">
                  <c:v>2.4</c:v>
                </c:pt>
                <c:pt idx="3">
                  <c:v>3.2</c:v>
                </c:pt>
                <c:pt idx="4">
                  <c:v>4.5</c:v>
                </c:pt>
                <c:pt idx="5">
                  <c:v>6.1</c:v>
                </c:pt>
              </c:numCache>
            </c:numRef>
          </c:val>
        </c:ser>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000000"/>
                </a:solidFill>
                <a:latin typeface="Arial"/>
              </a:defRPr>
            </a:pPr>
            <a:endParaRPr lang="en-US"/>
          </a:p>
        </c:txPr>
        <c:crossAx val="2094734552"/>
        <c:crosses val="autoZero"/>
        <c:auto val="1"/>
        <c:lblAlgn val="ctr"/>
        <c:noMultiLvlLbl val="1"/>
      </c:catAx>
      <c:valAx>
        <c:axId val="2094734552"/>
        <c:scaling>
          <c:orientation val="minMax"/>
        </c:scaling>
        <c:delete val="0"/>
        <c:axPos val="l"/>
        <c:majorGridlines>
          <c:spPr>
            <a:ln w="12700" cap="flat">
              <a:solidFill>
                <a:srgbClr val="888888"/>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000000"/>
                </a:solidFill>
                <a:latin typeface="Arial"/>
              </a:defRPr>
            </a:pPr>
            <a:endParaRPr lang="en-US"/>
          </a:p>
        </c:txPr>
        <c:crossAx val="2094734554"/>
        <c:crosses val="autoZero"/>
        <c:crossBetween val="between"/>
      </c:valAx>
      <c:spPr>
        <a:noFill/>
        <a:ln>
          <a:noFill/>
        </a:ln>
        <a:effectLst/>
      </c:spPr>
    </c:plotArea>
    <c:legend>
      <c:legendPos val="b"/>
      <c:overlay val="0"/>
    </c:legend>
    <c:plotVisOnly val="1"/>
    <c:dispBlanksAs val="span"/>
  </c:chart>
  <c:spPr>
    <a:no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pieChart>
        <c:varyColors val="1"/>
        <c:ser>
          <c:idx val="0"/>
          <c:order val="0"/>
          <c:tx>
            <c:strRef>
              <c:f>Sheet1!$B$1</c:f>
              <c:strCache>
                <c:ptCount val="1"/>
                <c:pt idx="0">
                  <c:v>Technology Split</c:v>
                </c:pt>
              </c:strCache>
            </c:strRef>
          </c:tx>
          <c:spPr>
            <a:solidFill>
              <a:schemeClr val="accent1"/>
            </a:solidFill>
            <a:ln w="9525" cap="flat">
              <a:solidFill>
                <a:srgbClr val="F9F9F9"/>
              </a:solidFill>
              <a:prstDash val="solid"/>
              <a:round/>
            </a:ln>
            <a:effectLst/>
          </c:spPr>
          <c:dPt>
            <c:idx val="0"/>
            <c:bubble3D val="0"/>
            <c:spPr>
              <a:solidFill>
                <a:srgbClr val="6C3CE1"/>
              </a:solidFill>
              <a:effectLst/>
            </c:spPr>
          </c:dPt>
          <c:dPt>
            <c:idx val="1"/>
            <c:bubble3D val="0"/>
            <c:spPr>
              <a:solidFill>
                <a:srgbClr val="3B82F6"/>
              </a:solidFill>
              <a:effectLst/>
            </c:spPr>
          </c:dPt>
          <c:dPt>
            <c:idx val="2"/>
            <c:bubble3D val="0"/>
            <c:spPr>
              <a:solidFill>
                <a:srgbClr val="F59E0B"/>
              </a:solidFill>
              <a:effectLst/>
            </c:spPr>
          </c:dPt>
          <c:dPt>
            <c:idx val="3"/>
            <c:bubble3D val="0"/>
            <c:spPr>
              <a:solidFill>
                <a:srgbClr val="10B981"/>
              </a:solidFill>
              <a:effectLst/>
            </c:spPr>
          </c:dPt>
          <c:dPt>
            <c:idx val="4"/>
            <c:bubble3D val="0"/>
            <c:spPr>
              <a:solidFill>
                <a:srgbClr val="EF4444"/>
              </a:solidFill>
              <a:effectLst/>
            </c:spPr>
          </c:dPt>
          <c:dLbls>
            <c:dLbl>
              <c:idx val="0"/>
              <c:numFmt formatCode="0%" sourceLinked="0"/>
              <c:spPr/>
              <c:txPr>
                <a:bodyPr/>
                <a:lstStyle/>
                <a:p>
                  <a:pPr>
                    <a:defRPr sz="1200" b="0" i="0" u="none" strike="noStrike">
                      <a:solidFill>
                        <a:srgbClr val="000000"/>
                      </a:solidFill>
                      <a:latin typeface="Arial"/>
                    </a:defRPr>
                  </a:pPr>
                </a:p>
              </c:txPr>
              <c:showLegendKey val="0"/>
              <c:showVal val="1"/>
              <c:showCatName val="0"/>
              <c:showSerName val="0"/>
              <c:showPercent val="1"/>
              <c:showBubbleSize val="0"/>
            </c:dLbl>
            <c:dLbl>
              <c:idx val="1"/>
              <c:numFmt formatCode="0%" sourceLinked="0"/>
              <c:spPr/>
              <c:txPr>
                <a:bodyPr/>
                <a:lstStyle/>
                <a:p>
                  <a:pPr>
                    <a:defRPr sz="1200" b="0" i="0" u="none" strike="noStrike">
                      <a:solidFill>
                        <a:srgbClr val="000000"/>
                      </a:solidFill>
                      <a:latin typeface="Arial"/>
                    </a:defRPr>
                  </a:pPr>
                </a:p>
              </c:txPr>
              <c:showLegendKey val="0"/>
              <c:showVal val="1"/>
              <c:showCatName val="0"/>
              <c:showSerName val="0"/>
              <c:showPercent val="1"/>
              <c:showBubbleSize val="0"/>
            </c:dLbl>
            <c:dLbl>
              <c:idx val="2"/>
              <c:numFmt formatCode="0%" sourceLinked="0"/>
              <c:spPr/>
              <c:txPr>
                <a:bodyPr/>
                <a:lstStyle/>
                <a:p>
                  <a:pPr>
                    <a:defRPr sz="1200" b="0" i="0" u="none" strike="noStrike">
                      <a:solidFill>
                        <a:srgbClr val="000000"/>
                      </a:solidFill>
                      <a:latin typeface="Arial"/>
                    </a:defRPr>
                  </a:pPr>
                </a:p>
              </c:txPr>
              <c:showLegendKey val="0"/>
              <c:showVal val="1"/>
              <c:showCatName val="0"/>
              <c:showSerName val="0"/>
              <c:showPercent val="1"/>
              <c:showBubbleSize val="0"/>
            </c:dLbl>
            <c:dLbl>
              <c:idx val="3"/>
              <c:numFmt formatCode="0%" sourceLinked="0"/>
              <c:spPr/>
              <c:txPr>
                <a:bodyPr/>
                <a:lstStyle/>
                <a:p>
                  <a:pPr>
                    <a:defRPr sz="1200" b="0" i="0" u="none" strike="noStrike">
                      <a:solidFill>
                        <a:srgbClr val="000000"/>
                      </a:solidFill>
                      <a:latin typeface="Arial"/>
                    </a:defRPr>
                  </a:pPr>
                </a:p>
              </c:txPr>
              <c:showLegendKey val="0"/>
              <c:showVal val="1"/>
              <c:showCatName val="0"/>
              <c:showSerName val="0"/>
              <c:showPercent val="1"/>
              <c:showBubbleSize val="0"/>
            </c:dLbl>
            <c:dLbl>
              <c:idx val="4"/>
              <c:numFmt formatCode="0%" sourceLinked="0"/>
              <c:spPr/>
              <c:txPr>
                <a:bodyPr/>
                <a:lstStyle/>
                <a:p>
                  <a:pPr>
                    <a:defRPr sz="1200" b="0" i="0" u="none" strike="noStrike">
                      <a:solidFill>
                        <a:srgbClr val="000000"/>
                      </a:solidFill>
                      <a:latin typeface="Arial"/>
                    </a:defRPr>
                  </a:pPr>
                </a:p>
              </c:txPr>
              <c:showLegendKey val="0"/>
              <c:showVal val="1"/>
              <c:showCatName val="0"/>
              <c:showSerName val="0"/>
              <c:showPercent val="1"/>
              <c:showBubbleSize val="0"/>
            </c:dLbl>
            <c:numFmt formatCode="0%" sourceLinked="0"/>
            <c:txPr>
              <a:bodyPr/>
              <a:lstStyle/>
              <a:p>
                <a:pPr>
                  <a:defRPr sz="1800" b="0" i="0" u="none" strike="noStrike">
                    <a:solidFill>
                      <a:srgbClr val="000000"/>
                    </a:solidFill>
                    <a:latin typeface="Arial"/>
                  </a:defRPr>
                </a:pPr>
              </a:p>
            </c:txPr>
            <c:dLblPos val="ctr"/>
            <c:showLegendKey val="0"/>
            <c:showVal val="0"/>
            <c:showCatName val="1"/>
            <c:showSerName val="0"/>
            <c:showPercent val="1"/>
            <c:showBubbleSize val="0"/>
            <c:showLeaderLines val="0"/>
          </c:dLbls>
          <c:cat>
            <c:strRef>
              <c:f>Sheet1!$A$2:$A$6</c:f>
              <c:strCache>
                <c:ptCount val="5"/>
                <c:pt idx="0">
                  <c:v>LED Lighting</c:v>
                </c:pt>
                <c:pt idx="1">
                  <c:v>Climate Control</c:v>
                </c:pt>
                <c:pt idx="2">
                  <c:v>Hydroponics/Aeroponics</c:v>
                </c:pt>
                <c:pt idx="3">
                  <c:v>Automation &amp; Robotics</c:v>
                </c:pt>
                <c:pt idx="4">
                  <c:v>Software &amp; Analytics</c:v>
                </c:pt>
              </c:strCache>
            </c:strRef>
          </c:cat>
          <c:val>
            <c:numRef>
              <c:f>Sheet1!$B$2:$B$6</c:f>
              <c:numCache>
                <c:ptCount val="5"/>
                <c:pt idx="0">
                  <c:v>32</c:v>
                </c:pt>
                <c:pt idx="1">
                  <c:v>24</c:v>
                </c:pt>
                <c:pt idx="2">
                  <c:v>21</c:v>
                </c:pt>
                <c:pt idx="3">
                  <c:v>15</c:v>
                </c:pt>
                <c:pt idx="4">
                  <c:v>8</c:v>
                </c:pt>
              </c:numCache>
            </c:numRef>
          </c:val>
        </c:ser>
        <c:firstSliceAng val="0"/>
      </c:pieChart>
      <c:spPr>
        <a:noFill/>
        <a:ln>
          <a:noFill/>
        </a:ln>
        <a:effectLst/>
      </c:spPr>
    </c:plotArea>
    <c:legend>
      <c:legendPos val="r"/>
      <c:overlay val="0"/>
    </c:legend>
    <c:plotVisOnly val="1"/>
    <c:dispBlanksAs val="span"/>
  </c:chart>
  <c:spPr>
    <a:no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lineChart>
        <c:varyColors val="0"/>
        <c:ser>
          <c:idx val="0"/>
          <c:order val="0"/>
          <c:tx>
            <c:strRef>
              <c:f>Sheet1!$B$1</c:f>
              <c:strCache>
                <c:ptCount val="1"/>
                <c:pt idx="0">
                  <c:v>Leaf Greens Varieties</c:v>
                </c:pt>
              </c:strCache>
            </c:strRef>
          </c:tx>
          <c:spPr>
            <a:solidFill>
              <a:srgbClr val="3B82F6"/>
            </a:solidFill>
            <a:ln w="31750" cap="flat">
              <a:solidFill>
                <a:srgbClr val="3B82F6"/>
              </a:solidFill>
              <a:prstDash val="solid"/>
              <a:round/>
            </a:ln>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c:symbol val="circle"/>
            <c:size val="6"/>
            <c:spPr>
              <a:solidFill>
                <a:srgbClr val="3B82F6"/>
              </a:solidFill>
              <a:ln w="9525" cap="flat">
                <a:solidFill>
                  <a:srgbClr val="3B82F6"/>
                </a:solidFill>
                <a:prstDash val="solid"/>
                <a:round/>
              </a:ln>
              <a:effectLst/>
            </c:spPr>
          </c:marker>
          <c:cat>
            <c:multiLvlStrRef>
              <c:f>Sheet1!$A$2:$A$7</c:f>
              <c:multiLvlStrCache>
                <c:ptCount val="6"/>
                <c:lvl>
                  <c:pt idx="0">
                    <c:v>2020</c:v>
                  </c:pt>
                  <c:pt idx="1">
                    <c:v>2021</c:v>
                  </c:pt>
                  <c:pt idx="2">
                    <c:v>2022</c:v>
                  </c:pt>
                  <c:pt idx="3">
                    <c:v>2023</c:v>
                  </c:pt>
                  <c:pt idx="4">
                    <c:v>2024</c:v>
                  </c:pt>
                  <c:pt idx="5">
                    <c:v>2025</c:v>
                  </c:pt>
                </c:lvl>
              </c:multiLvlStrCache>
            </c:multiLvlStrRef>
          </c:cat>
          <c:val>
            <c:numRef>
              <c:f>Sheet1!$B$2:$B$7</c:f>
              <c:numCache>
                <c:formatCode>General</c:formatCode>
                <c:ptCount val="6"/>
                <c:pt idx="0">
                  <c:v>8</c:v>
                </c:pt>
                <c:pt idx="1">
                  <c:v>12</c:v>
                </c:pt>
                <c:pt idx="2">
                  <c:v>15</c:v>
                </c:pt>
                <c:pt idx="3">
                  <c:v>18</c:v>
                </c:pt>
                <c:pt idx="4">
                  <c:v>22</c:v>
                </c:pt>
                <c:pt idx="5">
                  <c:v>28</c:v>
                </c:pt>
              </c:numCache>
            </c:numRef>
          </c:val>
          <c:smooth val="0"/>
        </c:ser>
        <c:ser>
          <c:idx val="1"/>
          <c:order val="1"/>
          <c:tx>
            <c:strRef>
              <c:f>Sheet1!$C$1</c:f>
              <c:strCache>
                <c:ptCount val="1"/>
                <c:pt idx="0">
                  <c:v>Premium Crops (herbs, microgreens)</c:v>
                </c:pt>
              </c:strCache>
            </c:strRef>
          </c:tx>
          <c:spPr>
            <a:solidFill>
              <a:srgbClr val="F59E0B"/>
            </a:solidFill>
            <a:ln w="31750" cap="flat">
              <a:solidFill>
                <a:srgbClr val="F59E0B"/>
              </a:solidFill>
              <a:prstDash val="solid"/>
              <a:round/>
            </a:ln>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c:symbol val="circle"/>
            <c:size val="6"/>
            <c:spPr>
              <a:solidFill>
                <a:srgbClr val="F59E0B"/>
              </a:solidFill>
              <a:ln w="9525" cap="flat">
                <a:solidFill>
                  <a:srgbClr val="F59E0B"/>
                </a:solidFill>
                <a:prstDash val="solid"/>
                <a:round/>
              </a:ln>
              <a:effectLst/>
            </c:spPr>
          </c:marker>
          <c:cat>
            <c:multiLvlStrRef>
              <c:f>Sheet1!$A$2:$A$7</c:f>
              <c:multiLvlStrCache>
                <c:ptCount val="6"/>
                <c:lvl>
                  <c:pt idx="0">
                    <c:v>2020</c:v>
                  </c:pt>
                  <c:pt idx="1">
                    <c:v>2021</c:v>
                  </c:pt>
                  <c:pt idx="2">
                    <c:v>2022</c:v>
                  </c:pt>
                  <c:pt idx="3">
                    <c:v>2023</c:v>
                  </c:pt>
                  <c:pt idx="4">
                    <c:v>2024</c:v>
                  </c:pt>
                  <c:pt idx="5">
                    <c:v>2025</c:v>
                  </c:pt>
                </c:lvl>
              </c:multiLvlStrCache>
            </c:multiLvlStrRef>
          </c:cat>
          <c:val>
            <c:numRef>
              <c:f>Sheet1!$C$2:$C$7</c:f>
              <c:numCache>
                <c:formatCode>General</c:formatCode>
                <c:ptCount val="6"/>
                <c:pt idx="0">
                  <c:v>5</c:v>
                </c:pt>
                <c:pt idx="1">
                  <c:v>8</c:v>
                </c:pt>
                <c:pt idx="2">
                  <c:v>12</c:v>
                </c:pt>
                <c:pt idx="3">
                  <c:v>16</c:v>
                </c:pt>
                <c:pt idx="4">
                  <c:v>22</c:v>
                </c:pt>
                <c:pt idx="5">
                  <c:v>30</c:v>
                </c:pt>
              </c:numCache>
            </c:numRef>
          </c:val>
          <c:smooth val="0"/>
        </c:ser>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val="1"/>
        <c:axId val="2094734554"/>
        <c:axId val="2094734552"/>
        <c:axId val="2094734556"/>
      </c:line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000000"/>
                </a:solidFill>
                <a:latin typeface="Arial"/>
              </a:defRPr>
            </a:pPr>
            <a:endParaRPr lang="en-US"/>
          </a:p>
        </c:txPr>
        <c:crossAx val="2094734552"/>
        <c:crosses val="autoZero"/>
        <c:auto val="1"/>
        <c:lblAlgn val="ctr"/>
        <c:noMultiLvlLbl val="1"/>
      </c:catAx>
      <c:valAx>
        <c:axId val="2094734552"/>
        <c:scaling>
          <c:orientation val="minMax"/>
        </c:scaling>
        <c:delete val="0"/>
        <c:axPos val="l"/>
        <c:majorGridlines>
          <c:spPr>
            <a:ln w="12700" cap="flat">
              <a:solidFill>
                <a:srgbClr val="888888"/>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000000"/>
                </a:solidFill>
                <a:latin typeface="Arial"/>
              </a:defRPr>
            </a:pPr>
            <a:endParaRPr lang="en-US"/>
          </a:p>
        </c:txPr>
        <c:crossAx val="2094734554"/>
        <c:crosses val="autoZero"/>
        <c:crossBetween val="between"/>
      </c:valAx>
      <c:spPr>
        <a:solidFill>
          <a:srgbClr val="FFFFFF"/>
        </a:solidFill>
        <a:ln>
          <a:noFill/>
        </a:ln>
        <a:effectLst/>
      </c:spPr>
    </c:plotArea>
    <c:legend>
      <c:legendPos val="tr"/>
      <c:overlay val="0"/>
    </c:legend>
    <c:plotVisOnly val="1"/>
    <c:dispBlanksAs val="span"/>
  </c:chart>
  <c:spPr>
    <a:noFill/>
    <a:ln>
      <a:noFill/>
    </a:ln>
    <a:effectLst/>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lineChart>
        <c:varyColors val="0"/>
        <c:ser>
          <c:idx val="0"/>
          <c:order val="0"/>
          <c:tx>
            <c:strRef>
              <c:f>Sheet1!$B$1</c:f>
              <c:strCache>
                <c:ptCount val="1"/>
                <c:pt idx="0">
                  <c:v>Market Size ($B)</c:v>
                </c:pt>
              </c:strCache>
            </c:strRef>
          </c:tx>
          <c:spPr>
            <a:solidFill>
              <a:srgbClr val="6C3CE1"/>
            </a:solidFill>
            <a:ln w="38100" cap="flat">
              <a:solidFill>
                <a:srgbClr val="6C3CE1"/>
              </a:solidFill>
              <a:prstDash val="solid"/>
              <a:round/>
            </a:ln>
            <a:effectLst/>
          </c:spPr>
          <c:invertIfNegative val="0"/>
          <c:dLbls>
            <c:numFmt formatCode="#,##0" sourceLinked="0"/>
            <c:txPr>
              <a:bodyPr/>
              <a:lstStyle/>
              <a:p>
                <a:pPr>
                  <a:defRPr b="0" i="0" strike="noStrike" sz="1200" u="none">
                    <a:solidFill>
                      <a:srgbClr val="000000"/>
                    </a:solidFill>
                    <a:latin typeface="Arial"/>
                  </a:defRPr>
                </a:pPr>
              </a:p>
            </c:txPr>
            <c:showLegendKey val="0"/>
            <c:showVal val="1"/>
            <c:showCatName val="0"/>
            <c:showSerName val="0"/>
            <c:showPercent val="0"/>
            <c:showBubbleSize val="0"/>
            <c:showLeaderLines val="0"/>
          </c:dLbls>
          <c:marker>
            <c:symbol val="circle"/>
            <c:size val="6"/>
            <c:spPr>
              <a:solidFill>
                <a:srgbClr val="6C3CE1"/>
              </a:solidFill>
              <a:ln w="9525" cap="flat">
                <a:solidFill>
                  <a:srgbClr val="6C3CE1"/>
                </a:solidFill>
                <a:prstDash val="solid"/>
                <a:round/>
              </a:ln>
              <a:effectLst/>
            </c:spPr>
          </c:marker>
          <c:cat>
            <c:multiLvlStrRef>
              <c:f>Sheet1!$A$2:$A$7</c:f>
              <c:multiLvlStrCache>
                <c:ptCount val="6"/>
                <c:lvl>
                  <c:pt idx="0">
                    <c:v>2025</c:v>
                  </c:pt>
                  <c:pt idx="1">
                    <c:v>2026</c:v>
                  </c:pt>
                  <c:pt idx="2">
                    <c:v>2027</c:v>
                  </c:pt>
                  <c:pt idx="3">
                    <c:v>2028</c:v>
                  </c:pt>
                  <c:pt idx="4">
                    <c:v>2029</c:v>
                  </c:pt>
                  <c:pt idx="5">
                    <c:v>2030</c:v>
                  </c:pt>
                </c:lvl>
              </c:multiLvlStrCache>
            </c:multiLvlStrRef>
          </c:cat>
          <c:val>
            <c:numRef>
              <c:f>Sheet1!$B$2:$B$7</c:f>
              <c:numCache>
                <c:formatCode>General</c:formatCode>
                <c:ptCount val="6"/>
                <c:pt idx="0">
                  <c:v>15.6</c:v>
                </c:pt>
                <c:pt idx="1">
                  <c:v>22</c:v>
                </c:pt>
                <c:pt idx="2">
                  <c:v>30</c:v>
                </c:pt>
                <c:pt idx="3">
                  <c:v>40</c:v>
                </c:pt>
                <c:pt idx="4">
                  <c:v>54</c:v>
                </c:pt>
                <c:pt idx="5">
                  <c:v>70</c:v>
                </c:pt>
              </c:numCache>
            </c:numRef>
          </c:val>
          <c:smooth val="0"/>
        </c:ser>
        <c:dLbls>
          <c:numFmt formatCode="#,##0" sourceLinked="0"/>
          <c:txPr>
            <a:bodyPr/>
            <a:lstStyle/>
            <a:p>
              <a:pPr>
                <a:defRPr b="0" i="0" strike="noStrike" sz="1200" u="none">
                  <a:solidFill>
                    <a:srgbClr val="000000"/>
                  </a:solidFill>
                  <a:latin typeface="Arial"/>
                </a:defRPr>
              </a:pPr>
            </a:p>
          </c:txPr>
          <c:showLegendKey val="0"/>
          <c:showVal val="1"/>
          <c:showCatName val="0"/>
          <c:showSerName val="0"/>
          <c:showPercent val="0"/>
          <c:showBubbleSize val="0"/>
          <c:showLeaderLines val="0"/>
        </c:dLbls>
        <c:marker val="1"/>
        <c:axId val="2094734554"/>
        <c:axId val="2094734552"/>
        <c:axId val="2094734556"/>
      </c:line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000000"/>
                </a:solidFill>
                <a:latin typeface="Arial"/>
              </a:defRPr>
            </a:pPr>
            <a:endParaRPr lang="en-US"/>
          </a:p>
        </c:txPr>
        <c:crossAx val="2094734552"/>
        <c:crosses val="autoZero"/>
        <c:auto val="1"/>
        <c:lblAlgn val="ctr"/>
        <c:noMultiLvlLbl val="1"/>
      </c:catAx>
      <c:valAx>
        <c:axId val="2094734552"/>
        <c:scaling>
          <c:orientation val="minMax"/>
        </c:scaling>
        <c:delete val="0"/>
        <c:axPos val="l"/>
        <c:majorGridlines>
          <c:spPr>
            <a:ln w="12700" cap="flat">
              <a:solidFill>
                <a:srgbClr val="888888"/>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000000"/>
                </a:solidFill>
                <a:latin typeface="Arial"/>
              </a:defRPr>
            </a:pPr>
            <a:endParaRPr lang="en-US"/>
          </a:p>
        </c:txPr>
        <c:crossAx val="2094734554"/>
        <c:crosses val="autoZero"/>
        <c:crossBetween val="between"/>
      </c:valAx>
      <c:spPr>
        <a:solidFill>
          <a:srgbClr val="FFFFFF"/>
        </a:solidFill>
        <a:ln>
          <a:noFill/>
        </a:ln>
        <a:effectLst/>
      </c:spPr>
    </c:plotArea>
    <c:plotVisOnly val="1"/>
    <c:dispBlanksAs val="span"/>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presentation introduces vertical farming as a solution to urban food security. Start by setting the stakes — cities growing, farmland shortage. The gradient title slide signals high-tech, forward-looking content.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AeroFarms is the industry flagship. Their Newark facility is a working prototype that proves large-scale vertical farming can work. The 70,000 sq ft footprint producing like 390 acres is the dramatic efficiency metric. Technology breakdown: LED spectrum control tailors light to exact plant needs; AI climate control optimizes temp/humidity/vapor continuously; aeroponics mists roots for maximum oxygen and water efficiency; data systems learn from each crop. Emphasize 'first profitable' means they're not just surviving on investor capital.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 honest about the challenges — this builds credibility. Energy costs are the #1 barrier; electricity is 30-50% of operating costs. Capital intensity ($100-300/sq ft) means large upfront investment with 7-12 year payback. Crop limitations are improving; tomatoes and peppers now viable, but wheat and rice still impractical. The color-coding helps audience prioritize: red for energy (urgent), orange for capex (important), green for crop limits (solvable). Emphasize that each challenge is actively being addressed by startups and researchers.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four opportunity cards map to solving the challenges from the previous slide. Renewable integration attacks energy costs; modular design reduces capex barriers; crop science expands addressable market; supply chain integration provides premium positioning. Each card is concise enough to fit on a business model canvas. Point out that the most valuable companies will likely combine multiple of these angles — e.g., modular farms that also integrate renewables and have proprietary crop varieties.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forecast shows exponential growth to $70B by 2030. That's 4.5x growth in 5 years — faster than most tech sectors. The projections are concrete: IPO milestone, energy cost reduction, and market penetration target. These are testable predictions. Emphasize that the 2030 number only represents 10% of leafy greens — the opportunity is enormous but not yet fully captured. Vertical farming won't replace field agriculture but will become a significant urban supplement.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Five takeaways encapsulate the entire narrative. They progress logically: problem → solution → market dynamics → challenges → breakthrough needed. Each is a complete sentence that stands alone as a summary. The numbered circles use progressively different colors to add visual interest. These are the 'headline' takeaways that audience members should remember 30 days later. The fifth is forward-looking: renewable integration is the pivot point that makes everything else viable at scale.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Closing slide mirrors title slide for design consistency. The Q&amp;A prompt invites engagement. The email is a placeholder that presenters can customize. No bullet lists on the closing slide — just the core thank you. If presenting virtually, consider adding a QR code linking to additional resources (but that's beyond shape-only constraints). The decorative bars tie back to title slide for visual bookending.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Agenda slide provides clear roadmap. Emphasize the narrative arc from problem to solution to future outlook. Keep each agenda item succinct. Use accent bars for visual rhythm and to break up text monotony.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global urbanization trend is the core driver. The 40% stat is a dramatic anchor. The map is abstract to avoid copyright concerns and maintain shape-only design. Speaker should contextualize: 'That means if we don't change how we produce food, we'd need to expand farmland by an area larger than South America.'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four metrics are the killer stats for vertical farming. They're the numbers that convince investors and policymakers. Emphasize the compound effect: less water, no pesticides, dramatically higher yields, near-zero land use. The 300x is specific to certain crops (leafy greens) but even staple crops show 10-20x improvements. Point out that each metric addresses one of the four major pain points of traditional agriculture.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shows the hockey stick growth. Note that investment tracks market growth, indicating confidence. The market more than quadrupled in 5 years. By 2025 we see $15.6B market size with $6.1B in annual investment — those are numbers that get boardroom attention. Point out that growth accelerated post-2020 due to LED efficiency improvements and COVID supply chain disruptions.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pie shows where the money is today. LED at 32% makes sense because lighting is the single largest ongoing expense in vertical farms. However, note that software &amp; analytics is only 8% but growing fastest — that's where the moat will be built. Climate control at 24% includes HVAC which is energy-intensive. Point out that 'Automation &amp; Robotics' category will merge with software in next-gen systems.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timeline shows the progression from concept to profitability. The key inflection points are 2020 (LED efficiency breakthrough made energy costs manageable) and 2025 (first proven large-scale profitable operation). Emphasize that it took 20 years to get from concept to commercial viability, but adoption is now accelerating rapidly. Note the clustering: early innovations were spaced 5-9 years apart; recent breakthroughs are happening every 2-3 years.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table is the quantitative comparison that matters. The numbers tell the story: vertical farming uses 95% less water (0.05x), requires 99% less land (0.01x), uses zero pesticides, and delivers 300x the yield per square foot. That's the value proposition in one slide. Greenhouse and rooftop are intermediate solutions included for context — they're improvements but nowhere near as transformative. Emphasize that 'Zero pesticides' means no synthetic chemicals at all, enabling USDA organic certification without risk of contamination.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line chart shows vertical farms are diversifying rapidly. Early vertical farms focused on just a handful of high-margin crops (lettuce, basil). Now they're expanding to dozens of varieties as they master environmental controls. Leaf greens still dominate, but premium herbs/microgreens are catching up — they have higher margins that justify R&amp;D investment. The convergence around 2027-2028 will be a key milestone. Point out that diversification reduces risk and increases revenue per facility.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chart" Target="/ppt/charts/chart4.xml"/><Relationship Id="rId2" Type="http://schemas.openxmlformats.org/officeDocument/2006/relationships/slideLayout" Target="../slideLayouts/slideLayout1.xml"/><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chart" Target="/ppt/charts/chart1.xml"/><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chart" Target="/ppt/charts/chart2.xml"/><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chart" Target="/ppt/charts/chart3.xml"/><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2" name="Shape 0"/>
          <p:cNvSpPr/>
          <p:nvPr/>
        </p:nvSpPr>
        <p:spPr>
          <a:xfrm>
            <a:off x="0" y="0"/>
            <a:ext cx="8229600" cy="4572000"/>
          </a:xfrm>
          <a:prstGeom prst="rect">
            <a:avLst/>
          </a:prstGeom>
          <a:solidFill>
            <a:srgbClr val="6C3CE1"/>
          </a:solidFill>
          <a:ln/>
        </p:spPr>
      </p:sp>
      <p:sp>
        <p:nvSpPr>
          <p:cNvPr id="3" name="Shape 1"/>
          <p:cNvSpPr/>
          <p:nvPr/>
        </p:nvSpPr>
        <p:spPr>
          <a:xfrm>
            <a:off x="4114800" y="0"/>
            <a:ext cx="4114800" cy="4572000"/>
          </a:xfrm>
          <a:prstGeom prst="rect">
            <a:avLst/>
          </a:prstGeom>
          <a:solidFill>
            <a:srgbClr val="3B82F6"/>
          </a:solidFill>
          <a:ln/>
        </p:spPr>
      </p:sp>
      <p:sp>
        <p:nvSpPr>
          <p:cNvPr id="4" name="Text 2"/>
          <p:cNvSpPr/>
          <p:nvPr/>
        </p:nvSpPr>
        <p:spPr>
          <a:xfrm>
            <a:off x="457200" y="1828800"/>
            <a:ext cx="7315200" cy="1097280"/>
          </a:xfrm>
          <a:prstGeom prst="rect">
            <a:avLst/>
          </a:prstGeom>
          <a:noFill/>
          <a:ln/>
        </p:spPr>
        <p:txBody>
          <a:bodyPr wrap="square" rtlCol="0" anchor="ctr"/>
          <a:lstStyle/>
          <a:p>
            <a:pPr algn="ctr" indent="0" marL="0">
              <a:buNone/>
            </a:pPr>
            <a:r>
              <a:rPr lang="en-US" sz="5200" b="1" dirty="0">
                <a:solidFill>
                  <a:srgbClr val="FFFFFF"/>
                </a:solidFill>
                <a:latin typeface="Arial" pitchFamily="34" charset="0"/>
                <a:ea typeface="Arial" pitchFamily="34" charset="-122"/>
                <a:cs typeface="Arial" pitchFamily="34" charset="-120"/>
              </a:rPr>
              <a:t>The Future of Vertical Farming</a:t>
            </a:r>
            <a:endParaRPr lang="en-US" sz="5200" dirty="0"/>
          </a:p>
        </p:txBody>
      </p:sp>
      <p:sp>
        <p:nvSpPr>
          <p:cNvPr id="5" name="Text 3"/>
          <p:cNvSpPr/>
          <p:nvPr/>
        </p:nvSpPr>
        <p:spPr>
          <a:xfrm>
            <a:off x="457200" y="3017520"/>
            <a:ext cx="7315200" cy="548640"/>
          </a:xfrm>
          <a:prstGeom prst="rect">
            <a:avLst/>
          </a:prstGeom>
          <a:noFill/>
          <a:ln/>
        </p:spPr>
        <p:txBody>
          <a:bodyPr wrap="square" rtlCol="0" anchor="ctr"/>
          <a:lstStyle/>
          <a:p>
            <a:pPr algn="ctr" indent="0" marL="0">
              <a:buNone/>
            </a:pPr>
            <a:r>
              <a:rPr lang="en-US" sz="2000" dirty="0">
                <a:solidFill>
                  <a:srgbClr val="94A3B8"/>
                </a:solidFill>
                <a:latin typeface="Arial" pitchFamily="34" charset="0"/>
                <a:ea typeface="Arial" pitchFamily="34" charset="-122"/>
                <a:cs typeface="Arial" pitchFamily="34" charset="-120"/>
              </a:rPr>
              <a:t>Feeding Growing Cities with Controlled Environment Agriculture</a:t>
            </a:r>
            <a:endParaRPr lang="en-US" sz="2000" dirty="0"/>
          </a:p>
        </p:txBody>
      </p:sp>
      <p:sp>
        <p:nvSpPr>
          <p:cNvPr id="6" name="Text 4"/>
          <p:cNvSpPr/>
          <p:nvPr/>
        </p:nvSpPr>
        <p:spPr>
          <a:xfrm>
            <a:off x="457200" y="3657600"/>
            <a:ext cx="7315200" cy="365760"/>
          </a:xfrm>
          <a:prstGeom prst="rect">
            <a:avLst/>
          </a:prstGeom>
          <a:noFill/>
          <a:ln/>
        </p:spPr>
        <p:txBody>
          <a:bodyPr wrap="square" rtlCol="0" anchor="ctr"/>
          <a:lstStyle/>
          <a:p>
            <a:pPr algn="ctr" indent="0" marL="0">
              <a:buNone/>
            </a:pPr>
            <a:r>
              <a:rPr lang="en-US" sz="1400" dirty="0">
                <a:solidFill>
                  <a:srgbClr val="94A3B8"/>
                </a:solidFill>
                <a:latin typeface="Arial" pitchFamily="34" charset="0"/>
                <a:ea typeface="Arial" pitchFamily="34" charset="-122"/>
                <a:cs typeface="Arial" pitchFamily="34" charset="-120"/>
              </a:rPr>
              <a:t>Prepared: April 2026</a:t>
            </a:r>
            <a:endParaRPr lang="en-US" sz="1400" dirty="0"/>
          </a:p>
        </p:txBody>
      </p:sp>
      <p:sp>
        <p:nvSpPr>
          <p:cNvPr id="7" name="Text 5"/>
          <p:cNvSpPr/>
          <p:nvPr/>
        </p:nvSpPr>
        <p:spPr>
          <a:xfrm>
            <a:off x="457200" y="4023360"/>
            <a:ext cx="7315200" cy="365760"/>
          </a:xfrm>
          <a:prstGeom prst="rect">
            <a:avLst/>
          </a:prstGeom>
          <a:noFill/>
          <a:ln/>
        </p:spPr>
        <p:txBody>
          <a:bodyPr wrap="square" rtlCol="0" anchor="ctr"/>
          <a:lstStyle/>
          <a:p>
            <a:pPr algn="ctr" indent="0" marL="0">
              <a:buNone/>
            </a:pPr>
            <a:r>
              <a:rPr lang="en-US" sz="1200" dirty="0">
                <a:solidFill>
                  <a:srgbClr val="94A3B8"/>
                </a:solidFill>
                <a:latin typeface="Arial" pitchFamily="34" charset="0"/>
                <a:ea typeface="Arial" pitchFamily="34" charset="-122"/>
                <a:cs typeface="Arial" pitchFamily="34" charset="-120"/>
              </a:rPr>
              <a:t>Model: stepfun/step-3.5-flash:free</a:t>
            </a:r>
            <a:endParaRPr lang="en-US" sz="1200" dirty="0"/>
          </a:p>
        </p:txBody>
      </p:sp>
      <p:sp>
        <p:nvSpPr>
          <p:cNvPr id="8" name="Shape 6"/>
          <p:cNvSpPr/>
          <p:nvPr/>
        </p:nvSpPr>
        <p:spPr>
          <a:xfrm>
            <a:off x="1828800" y="4206240"/>
            <a:ext cx="137160" cy="274320"/>
          </a:xfrm>
          <a:prstGeom prst="rect">
            <a:avLst/>
          </a:prstGeom>
          <a:solidFill>
            <a:srgbClr val="F59E0B"/>
          </a:solidFill>
          <a:ln/>
        </p:spPr>
      </p:sp>
      <p:sp>
        <p:nvSpPr>
          <p:cNvPr id="9" name="Shape 7"/>
          <p:cNvSpPr/>
          <p:nvPr/>
        </p:nvSpPr>
        <p:spPr>
          <a:xfrm>
            <a:off x="3657600" y="4206240"/>
            <a:ext cx="137160" cy="274320"/>
          </a:xfrm>
          <a:prstGeom prst="rect">
            <a:avLst/>
          </a:prstGeom>
          <a:solidFill>
            <a:srgbClr val="3B82F6"/>
          </a:solidFill>
          <a:ln/>
        </p:spPr>
      </p:sp>
      <p:sp>
        <p:nvSpPr>
          <p:cNvPr id="10" name="Shape 8"/>
          <p:cNvSpPr/>
          <p:nvPr/>
        </p:nvSpPr>
        <p:spPr>
          <a:xfrm>
            <a:off x="5486400" y="4206240"/>
            <a:ext cx="137160" cy="274320"/>
          </a:xfrm>
          <a:prstGeom prst="rect">
            <a:avLst/>
          </a:prstGeom>
          <a:solidFill>
            <a:srgbClr val="F59E0B"/>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8FAFC"/>
        </a:solidFill>
      </p:bgPr>
    </p:bg>
    <p:spTree>
      <p:nvGrpSpPr>
        <p:cNvPr id="1" name=""/>
        <p:cNvGrpSpPr/>
        <p:nvPr/>
      </p:nvGrpSpPr>
      <p:grpSpPr>
        <a:xfrm>
          <a:off x="0" y="0"/>
          <a:ext cx="0" cy="0"/>
          <a:chOff x="0" y="0"/>
          <a:chExt cx="0" cy="0"/>
        </a:xfrm>
      </p:grpSpPr>
      <p:sp>
        <p:nvSpPr>
          <p:cNvPr id="2" name="Text 0"/>
          <p:cNvSpPr/>
          <p:nvPr/>
        </p:nvSpPr>
        <p:spPr>
          <a:xfrm>
            <a:off x="457200" y="274320"/>
            <a:ext cx="8229600" cy="914400"/>
          </a:xfrm>
          <a:prstGeom prst="rect">
            <a:avLst/>
          </a:prstGeom>
          <a:noFill/>
          <a:ln/>
        </p:spPr>
        <p:txBody>
          <a:bodyPr wrap="square" rtlCol="0" anchor="ctr"/>
          <a:lstStyle/>
          <a:p>
            <a:pPr algn="l" indent="0" marL="0">
              <a:buNone/>
            </a:pPr>
            <a:r>
              <a:rPr lang="en-US" sz="2800" b="1" dirty="0">
                <a:solidFill>
                  <a:srgbClr val="1E1E2E"/>
                </a:solidFill>
                <a:latin typeface="Arial" pitchFamily="34" charset="0"/>
                <a:ea typeface="Arial" pitchFamily="34" charset="-122"/>
                <a:cs typeface="Arial" pitchFamily="34" charset="-120"/>
              </a:rPr>
              <a:t>Case Study: AeroFarms' New Jersey Facility</a:t>
            </a:r>
            <a:endParaRPr lang="en-US" sz="2800" dirty="0"/>
          </a:p>
        </p:txBody>
      </p:sp>
      <p:sp>
        <p:nvSpPr>
          <p:cNvPr id="3" name="Shape 1"/>
          <p:cNvSpPr/>
          <p:nvPr/>
        </p:nvSpPr>
        <p:spPr>
          <a:xfrm>
            <a:off x="457200" y="1280160"/>
            <a:ext cx="2743200" cy="1645920"/>
          </a:xfrm>
          <a:prstGeom prst="rect">
            <a:avLst>
              <a:gd name="adj" fmla="val 8333"/>
            </a:avLst>
          </a:prstGeom>
          <a:solidFill>
            <a:srgbClr val="F8FAFC"/>
          </a:solidFill>
          <a:ln w="127">
            <a:solidFill>
              <a:srgbClr val="94A3B8"/>
            </a:solidFill>
            <a:prstDash val="solid"/>
          </a:ln>
        </p:spPr>
      </p:sp>
      <p:sp>
        <p:nvSpPr>
          <p:cNvPr id="4" name="Shape 2"/>
          <p:cNvSpPr/>
          <p:nvPr/>
        </p:nvSpPr>
        <p:spPr>
          <a:xfrm>
            <a:off x="457200" y="1280160"/>
            <a:ext cx="2743200" cy="54864"/>
          </a:xfrm>
          <a:prstGeom prst="rect">
            <a:avLst/>
          </a:prstGeom>
          <a:solidFill>
            <a:srgbClr val="3B82F6"/>
          </a:solidFill>
          <a:ln/>
        </p:spPr>
      </p:sp>
      <p:sp>
        <p:nvSpPr>
          <p:cNvPr id="5" name="Text 3"/>
          <p:cNvSpPr/>
          <p:nvPr/>
        </p:nvSpPr>
        <p:spPr>
          <a:xfrm>
            <a:off x="594360" y="1417320"/>
            <a:ext cx="2468880" cy="457200"/>
          </a:xfrm>
          <a:prstGeom prst="rect">
            <a:avLst/>
          </a:prstGeom>
          <a:noFill/>
          <a:ln/>
        </p:spPr>
        <p:txBody>
          <a:bodyPr wrap="square" rtlCol="0" anchor="ctr"/>
          <a:lstStyle/>
          <a:p>
            <a:pPr algn="l" indent="0" marL="0">
              <a:buNone/>
            </a:pPr>
            <a:r>
              <a:rPr lang="en-US" sz="1600" b="1" dirty="0">
                <a:solidFill>
                  <a:srgbClr val="1E1E2E"/>
                </a:solidFill>
                <a:latin typeface="Arial" pitchFamily="34" charset="0"/>
                <a:ea typeface="Arial" pitchFamily="34" charset="-122"/>
                <a:cs typeface="Arial" pitchFamily="34" charset="-120"/>
              </a:rPr>
              <a:t>70,000 sq ft</a:t>
            </a:r>
            <a:endParaRPr lang="en-US" sz="1600" dirty="0"/>
          </a:p>
        </p:txBody>
      </p:sp>
      <p:sp>
        <p:nvSpPr>
          <p:cNvPr id="6" name="Text 4"/>
          <p:cNvSpPr/>
          <p:nvPr/>
        </p:nvSpPr>
        <p:spPr>
          <a:xfrm>
            <a:off x="594360" y="1737360"/>
            <a:ext cx="2468880" cy="1097280"/>
          </a:xfrm>
          <a:prstGeom prst="rect">
            <a:avLst/>
          </a:prstGeom>
          <a:noFill/>
          <a:ln/>
        </p:spPr>
        <p:txBody>
          <a:bodyPr wrap="square" rtlCol="0" anchor="ctr"/>
          <a:lstStyle/>
          <a:p>
            <a:pPr algn="l" indent="0" marL="0">
              <a:buNone/>
            </a:pPr>
            <a:r>
              <a:rPr lang="en-US" sz="1100" dirty="0">
                <a:solidFill>
                  <a:srgbClr val="1E1E2E"/>
                </a:solidFill>
                <a:latin typeface="Arial" pitchFamily="34" charset="0"/>
                <a:ea typeface="Arial" pitchFamily="34" charset="-122"/>
                <a:cs typeface="Arial" pitchFamily="34" charset="-120"/>
              </a:rPr>
              <a:t>Footprint in repurposed industrial facility</a:t>
            </a:r>
            <a:endParaRPr lang="en-US" sz="1100" dirty="0"/>
          </a:p>
        </p:txBody>
      </p:sp>
      <p:sp>
        <p:nvSpPr>
          <p:cNvPr id="7" name="Shape 5"/>
          <p:cNvSpPr/>
          <p:nvPr/>
        </p:nvSpPr>
        <p:spPr>
          <a:xfrm>
            <a:off x="3657600" y="1280160"/>
            <a:ext cx="2743200" cy="1645920"/>
          </a:xfrm>
          <a:prstGeom prst="rect">
            <a:avLst>
              <a:gd name="adj" fmla="val 8333"/>
            </a:avLst>
          </a:prstGeom>
          <a:solidFill>
            <a:srgbClr val="F8FAFC"/>
          </a:solidFill>
          <a:ln w="127">
            <a:solidFill>
              <a:srgbClr val="94A3B8"/>
            </a:solidFill>
            <a:prstDash val="solid"/>
          </a:ln>
        </p:spPr>
      </p:sp>
      <p:sp>
        <p:nvSpPr>
          <p:cNvPr id="8" name="Shape 6"/>
          <p:cNvSpPr/>
          <p:nvPr/>
        </p:nvSpPr>
        <p:spPr>
          <a:xfrm>
            <a:off x="3657600" y="1280160"/>
            <a:ext cx="2743200" cy="54864"/>
          </a:xfrm>
          <a:prstGeom prst="rect">
            <a:avLst/>
          </a:prstGeom>
          <a:solidFill>
            <a:srgbClr val="3B82F6"/>
          </a:solidFill>
          <a:ln/>
        </p:spPr>
      </p:sp>
      <p:sp>
        <p:nvSpPr>
          <p:cNvPr id="9" name="Text 7"/>
          <p:cNvSpPr/>
          <p:nvPr/>
        </p:nvSpPr>
        <p:spPr>
          <a:xfrm>
            <a:off x="3794760" y="1417320"/>
            <a:ext cx="2468880" cy="457200"/>
          </a:xfrm>
          <a:prstGeom prst="rect">
            <a:avLst/>
          </a:prstGeom>
          <a:noFill/>
          <a:ln/>
        </p:spPr>
        <p:txBody>
          <a:bodyPr wrap="square" rtlCol="0" anchor="ctr"/>
          <a:lstStyle/>
          <a:p>
            <a:pPr algn="l" indent="0" marL="0">
              <a:buNone/>
            </a:pPr>
            <a:r>
              <a:rPr lang="en-US" sz="1600" b="1" dirty="0">
                <a:solidFill>
                  <a:srgbClr val="1E1E2E"/>
                </a:solidFill>
                <a:latin typeface="Arial" pitchFamily="34" charset="0"/>
                <a:ea typeface="Arial" pitchFamily="34" charset="-122"/>
                <a:cs typeface="Arial" pitchFamily="34" charset="-120"/>
              </a:rPr>
              <a:t>2M pounds</a:t>
            </a:r>
            <a:endParaRPr lang="en-US" sz="1600" dirty="0"/>
          </a:p>
        </p:txBody>
      </p:sp>
      <p:sp>
        <p:nvSpPr>
          <p:cNvPr id="10" name="Text 8"/>
          <p:cNvSpPr/>
          <p:nvPr/>
        </p:nvSpPr>
        <p:spPr>
          <a:xfrm>
            <a:off x="3794760" y="1737360"/>
            <a:ext cx="2468880" cy="1097280"/>
          </a:xfrm>
          <a:prstGeom prst="rect">
            <a:avLst/>
          </a:prstGeom>
          <a:noFill/>
          <a:ln/>
        </p:spPr>
        <p:txBody>
          <a:bodyPr wrap="square" rtlCol="0" anchor="ctr"/>
          <a:lstStyle/>
          <a:p>
            <a:pPr algn="l" indent="0" marL="0">
              <a:buNone/>
            </a:pPr>
            <a:r>
              <a:rPr lang="en-US" sz="1100" dirty="0">
                <a:solidFill>
                  <a:srgbClr val="1E1E2E"/>
                </a:solidFill>
                <a:latin typeface="Arial" pitchFamily="34" charset="0"/>
                <a:ea typeface="Arial" pitchFamily="34" charset="-122"/>
                <a:cs typeface="Arial" pitchFamily="34" charset="-120"/>
              </a:rPr>
              <a:t>Annual produce output</a:t>
            </a:r>
            <a:endParaRPr lang="en-US" sz="1100" dirty="0"/>
          </a:p>
        </p:txBody>
      </p:sp>
      <p:sp>
        <p:nvSpPr>
          <p:cNvPr id="11" name="Shape 9"/>
          <p:cNvSpPr/>
          <p:nvPr/>
        </p:nvSpPr>
        <p:spPr>
          <a:xfrm>
            <a:off x="457200" y="3108960"/>
            <a:ext cx="2743200" cy="1645920"/>
          </a:xfrm>
          <a:prstGeom prst="rect">
            <a:avLst>
              <a:gd name="adj" fmla="val 8333"/>
            </a:avLst>
          </a:prstGeom>
          <a:solidFill>
            <a:srgbClr val="F8FAFC"/>
          </a:solidFill>
          <a:ln w="127">
            <a:solidFill>
              <a:srgbClr val="94A3B8"/>
            </a:solidFill>
            <a:prstDash val="solid"/>
          </a:ln>
        </p:spPr>
      </p:sp>
      <p:sp>
        <p:nvSpPr>
          <p:cNvPr id="12" name="Shape 10"/>
          <p:cNvSpPr/>
          <p:nvPr/>
        </p:nvSpPr>
        <p:spPr>
          <a:xfrm>
            <a:off x="457200" y="3108960"/>
            <a:ext cx="2743200" cy="54864"/>
          </a:xfrm>
          <a:prstGeom prst="rect">
            <a:avLst/>
          </a:prstGeom>
          <a:solidFill>
            <a:srgbClr val="3B82F6"/>
          </a:solidFill>
          <a:ln/>
        </p:spPr>
      </p:sp>
      <p:sp>
        <p:nvSpPr>
          <p:cNvPr id="13" name="Text 11"/>
          <p:cNvSpPr/>
          <p:nvPr/>
        </p:nvSpPr>
        <p:spPr>
          <a:xfrm>
            <a:off x="594360" y="3246120"/>
            <a:ext cx="2468880" cy="457200"/>
          </a:xfrm>
          <a:prstGeom prst="rect">
            <a:avLst/>
          </a:prstGeom>
          <a:noFill/>
          <a:ln/>
        </p:spPr>
        <p:txBody>
          <a:bodyPr wrap="square" rtlCol="0" anchor="ctr"/>
          <a:lstStyle/>
          <a:p>
            <a:pPr algn="l" indent="0" marL="0">
              <a:buNone/>
            </a:pPr>
            <a:r>
              <a:rPr lang="en-US" sz="1600" b="1" dirty="0">
                <a:solidFill>
                  <a:srgbClr val="1E1E2E"/>
                </a:solidFill>
                <a:latin typeface="Arial" pitchFamily="34" charset="0"/>
                <a:ea typeface="Arial" pitchFamily="34" charset="-122"/>
                <a:cs typeface="Arial" pitchFamily="34" charset="-120"/>
              </a:rPr>
              <a:t>390 acres</a:t>
            </a:r>
            <a:endParaRPr lang="en-US" sz="1600" dirty="0"/>
          </a:p>
        </p:txBody>
      </p:sp>
      <p:sp>
        <p:nvSpPr>
          <p:cNvPr id="14" name="Text 12"/>
          <p:cNvSpPr/>
          <p:nvPr/>
        </p:nvSpPr>
        <p:spPr>
          <a:xfrm>
            <a:off x="594360" y="3566160"/>
            <a:ext cx="2468880" cy="1097280"/>
          </a:xfrm>
          <a:prstGeom prst="rect">
            <a:avLst/>
          </a:prstGeom>
          <a:noFill/>
          <a:ln/>
        </p:spPr>
        <p:txBody>
          <a:bodyPr wrap="square" rtlCol="0" anchor="ctr"/>
          <a:lstStyle/>
          <a:p>
            <a:pPr algn="l" indent="0" marL="0">
              <a:buNone/>
            </a:pPr>
            <a:r>
              <a:rPr lang="en-US" sz="1100" dirty="0">
                <a:solidFill>
                  <a:srgbClr val="1E1E2E"/>
                </a:solidFill>
                <a:latin typeface="Arial" pitchFamily="34" charset="0"/>
                <a:ea typeface="Arial" pitchFamily="34" charset="-122"/>
                <a:cs typeface="Arial" pitchFamily="34" charset="-120"/>
              </a:rPr>
              <a:t>Equivalent yield (traditional)</a:t>
            </a:r>
            <a:endParaRPr lang="en-US" sz="1100" dirty="0"/>
          </a:p>
        </p:txBody>
      </p:sp>
      <p:sp>
        <p:nvSpPr>
          <p:cNvPr id="15" name="Shape 13"/>
          <p:cNvSpPr/>
          <p:nvPr/>
        </p:nvSpPr>
        <p:spPr>
          <a:xfrm>
            <a:off x="3657600" y="3108960"/>
            <a:ext cx="2743200" cy="1645920"/>
          </a:xfrm>
          <a:prstGeom prst="rect">
            <a:avLst>
              <a:gd name="adj" fmla="val 8333"/>
            </a:avLst>
          </a:prstGeom>
          <a:solidFill>
            <a:srgbClr val="F8FAFC"/>
          </a:solidFill>
          <a:ln w="127">
            <a:solidFill>
              <a:srgbClr val="94A3B8"/>
            </a:solidFill>
            <a:prstDash val="solid"/>
          </a:ln>
        </p:spPr>
      </p:sp>
      <p:sp>
        <p:nvSpPr>
          <p:cNvPr id="16" name="Shape 14"/>
          <p:cNvSpPr/>
          <p:nvPr/>
        </p:nvSpPr>
        <p:spPr>
          <a:xfrm>
            <a:off x="3657600" y="3108960"/>
            <a:ext cx="2743200" cy="54864"/>
          </a:xfrm>
          <a:prstGeom prst="rect">
            <a:avLst/>
          </a:prstGeom>
          <a:solidFill>
            <a:srgbClr val="3B82F6"/>
          </a:solidFill>
          <a:ln/>
        </p:spPr>
      </p:sp>
      <p:sp>
        <p:nvSpPr>
          <p:cNvPr id="17" name="Text 15"/>
          <p:cNvSpPr/>
          <p:nvPr/>
        </p:nvSpPr>
        <p:spPr>
          <a:xfrm>
            <a:off x="3794760" y="3246120"/>
            <a:ext cx="2468880" cy="457200"/>
          </a:xfrm>
          <a:prstGeom prst="rect">
            <a:avLst/>
          </a:prstGeom>
          <a:noFill/>
          <a:ln/>
        </p:spPr>
        <p:txBody>
          <a:bodyPr wrap="square" rtlCol="0" anchor="ctr"/>
          <a:lstStyle/>
          <a:p>
            <a:pPr algn="l" indent="0" marL="0">
              <a:buNone/>
            </a:pPr>
            <a:r>
              <a:rPr lang="en-US" sz="1600" b="1" dirty="0">
                <a:solidFill>
                  <a:srgbClr val="1E1E2E"/>
                </a:solidFill>
                <a:latin typeface="Arial" pitchFamily="34" charset="0"/>
                <a:ea typeface="Arial" pitchFamily="34" charset="-122"/>
                <a:cs typeface="Arial" pitchFamily="34" charset="-120"/>
              </a:rPr>
              <a:t>95% less water</a:t>
            </a:r>
            <a:endParaRPr lang="en-US" sz="1600" dirty="0"/>
          </a:p>
        </p:txBody>
      </p:sp>
      <p:sp>
        <p:nvSpPr>
          <p:cNvPr id="18" name="Text 16"/>
          <p:cNvSpPr/>
          <p:nvPr/>
        </p:nvSpPr>
        <p:spPr>
          <a:xfrm>
            <a:off x="3794760" y="3566160"/>
            <a:ext cx="2468880" cy="1097280"/>
          </a:xfrm>
          <a:prstGeom prst="rect">
            <a:avLst/>
          </a:prstGeom>
          <a:noFill/>
          <a:ln/>
        </p:spPr>
        <p:txBody>
          <a:bodyPr wrap="square" rtlCol="0" anchor="ctr"/>
          <a:lstStyle/>
          <a:p>
            <a:pPr algn="l" indent="0" marL="0">
              <a:buNone/>
            </a:pPr>
            <a:r>
              <a:rPr lang="en-US" sz="1100" dirty="0">
                <a:solidFill>
                  <a:srgbClr val="1E1E2E"/>
                </a:solidFill>
                <a:latin typeface="Arial" pitchFamily="34" charset="0"/>
                <a:ea typeface="Arial" pitchFamily="34" charset="-122"/>
                <a:cs typeface="Arial" pitchFamily="34" charset="-120"/>
              </a:rPr>
              <a:t>Compared to field farming</a:t>
            </a:r>
            <a:endParaRPr lang="en-US" sz="1100" dirty="0"/>
          </a:p>
        </p:txBody>
      </p:sp>
      <p:sp>
        <p:nvSpPr>
          <p:cNvPr id="19" name="Text 17"/>
          <p:cNvSpPr/>
          <p:nvPr/>
        </p:nvSpPr>
        <p:spPr>
          <a:xfrm>
            <a:off x="5029200" y="1188720"/>
            <a:ext cx="3200400" cy="365760"/>
          </a:xfrm>
          <a:prstGeom prst="rect">
            <a:avLst/>
          </a:prstGeom>
          <a:noFill/>
          <a:ln/>
        </p:spPr>
        <p:txBody>
          <a:bodyPr wrap="square" rtlCol="0" anchor="ctr"/>
          <a:lstStyle/>
          <a:p>
            <a:pPr algn="l" indent="0" marL="0">
              <a:buNone/>
            </a:pPr>
            <a:r>
              <a:rPr lang="en-US" sz="1400" b="1" dirty="0">
                <a:solidFill>
                  <a:srgbClr val="1E1E2E"/>
                </a:solidFill>
                <a:latin typeface="Arial" pitchFamily="34" charset="0"/>
                <a:ea typeface="Arial" pitchFamily="34" charset="-122"/>
                <a:cs typeface="Arial" pitchFamily="34" charset="-120"/>
              </a:rPr>
              <a:t>Core Technologies</a:t>
            </a:r>
            <a:endParaRPr lang="en-US" sz="1400" dirty="0"/>
          </a:p>
        </p:txBody>
      </p:sp>
      <p:sp>
        <p:nvSpPr>
          <p:cNvPr id="20" name="Shape 18"/>
          <p:cNvSpPr/>
          <p:nvPr/>
        </p:nvSpPr>
        <p:spPr>
          <a:xfrm>
            <a:off x="5212080" y="1737360"/>
            <a:ext cx="1097280" cy="1097280"/>
          </a:xfrm>
          <a:prstGeom prst="ellipse">
            <a:avLst/>
          </a:prstGeom>
          <a:solidFill>
            <a:srgbClr val="6C3CE1"/>
          </a:solidFill>
          <a:ln w="254">
            <a:solidFill>
              <a:srgbClr val="3B82F6"/>
            </a:solidFill>
            <a:prstDash val="solid"/>
          </a:ln>
        </p:spPr>
      </p:sp>
      <p:sp>
        <p:nvSpPr>
          <p:cNvPr id="21" name="Text 19"/>
          <p:cNvSpPr/>
          <p:nvPr/>
        </p:nvSpPr>
        <p:spPr>
          <a:xfrm>
            <a:off x="5212080" y="1965960"/>
            <a:ext cx="1097280" cy="36576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LED</a:t>
            </a:r>
            <a:endParaRPr lang="en-US" sz="1400" dirty="0"/>
          </a:p>
        </p:txBody>
      </p:sp>
      <p:sp>
        <p:nvSpPr>
          <p:cNvPr id="22" name="Text 20"/>
          <p:cNvSpPr/>
          <p:nvPr/>
        </p:nvSpPr>
        <p:spPr>
          <a:xfrm>
            <a:off x="5212080" y="2377440"/>
            <a:ext cx="1097280" cy="274320"/>
          </a:xfrm>
          <a:prstGeom prst="rect">
            <a:avLst/>
          </a:prstGeom>
          <a:noFill/>
          <a:ln/>
        </p:spPr>
        <p:txBody>
          <a:bodyPr wrap="square" rtlCol="0" anchor="ctr"/>
          <a:lstStyle/>
          <a:p>
            <a:pPr algn="ctr" indent="0" marL="0">
              <a:buNone/>
            </a:pPr>
            <a:r>
              <a:rPr lang="en-US" sz="1000" dirty="0">
                <a:solidFill>
                  <a:srgbClr val="94A3B8"/>
                </a:solidFill>
                <a:latin typeface="Arial" pitchFamily="34" charset="0"/>
                <a:ea typeface="Arial" pitchFamily="34" charset="-122"/>
                <a:cs typeface="Arial" pitchFamily="34" charset="-120"/>
              </a:rPr>
              <a:t>Spectrum control</a:t>
            </a:r>
            <a:endParaRPr lang="en-US" sz="1000" dirty="0"/>
          </a:p>
        </p:txBody>
      </p:sp>
      <p:sp>
        <p:nvSpPr>
          <p:cNvPr id="23" name="Shape 21"/>
          <p:cNvSpPr/>
          <p:nvPr/>
        </p:nvSpPr>
        <p:spPr>
          <a:xfrm>
            <a:off x="6217920" y="1737360"/>
            <a:ext cx="1097280" cy="1097280"/>
          </a:xfrm>
          <a:prstGeom prst="ellipse">
            <a:avLst/>
          </a:prstGeom>
          <a:solidFill>
            <a:srgbClr val="6C3CE1"/>
          </a:solidFill>
          <a:ln w="254">
            <a:solidFill>
              <a:srgbClr val="3B82F6"/>
            </a:solidFill>
            <a:prstDash val="solid"/>
          </a:ln>
        </p:spPr>
      </p:sp>
      <p:sp>
        <p:nvSpPr>
          <p:cNvPr id="24" name="Text 22"/>
          <p:cNvSpPr/>
          <p:nvPr/>
        </p:nvSpPr>
        <p:spPr>
          <a:xfrm>
            <a:off x="6217920" y="1965960"/>
            <a:ext cx="1097280" cy="36576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AI</a:t>
            </a:r>
            <a:endParaRPr lang="en-US" sz="1400" dirty="0"/>
          </a:p>
        </p:txBody>
      </p:sp>
      <p:sp>
        <p:nvSpPr>
          <p:cNvPr id="25" name="Text 23"/>
          <p:cNvSpPr/>
          <p:nvPr/>
        </p:nvSpPr>
        <p:spPr>
          <a:xfrm>
            <a:off x="6217920" y="2377440"/>
            <a:ext cx="1097280" cy="274320"/>
          </a:xfrm>
          <a:prstGeom prst="rect">
            <a:avLst/>
          </a:prstGeom>
          <a:noFill/>
          <a:ln/>
        </p:spPr>
        <p:txBody>
          <a:bodyPr wrap="square" rtlCol="0" anchor="ctr"/>
          <a:lstStyle/>
          <a:p>
            <a:pPr algn="ctr" indent="0" marL="0">
              <a:buNone/>
            </a:pPr>
            <a:r>
              <a:rPr lang="en-US" sz="1000" dirty="0">
                <a:solidFill>
                  <a:srgbClr val="94A3B8"/>
                </a:solidFill>
                <a:latin typeface="Arial" pitchFamily="34" charset="0"/>
                <a:ea typeface="Arial" pitchFamily="34" charset="-122"/>
                <a:cs typeface="Arial" pitchFamily="34" charset="-120"/>
              </a:rPr>
              <a:t>Climate AI</a:t>
            </a:r>
            <a:endParaRPr lang="en-US" sz="1000" dirty="0"/>
          </a:p>
        </p:txBody>
      </p:sp>
      <p:sp>
        <p:nvSpPr>
          <p:cNvPr id="26" name="Shape 24"/>
          <p:cNvSpPr/>
          <p:nvPr/>
        </p:nvSpPr>
        <p:spPr>
          <a:xfrm>
            <a:off x="5212080" y="3383280"/>
            <a:ext cx="1097280" cy="1097280"/>
          </a:xfrm>
          <a:prstGeom prst="ellipse">
            <a:avLst/>
          </a:prstGeom>
          <a:solidFill>
            <a:srgbClr val="6C3CE1"/>
          </a:solidFill>
          <a:ln w="254">
            <a:solidFill>
              <a:srgbClr val="3B82F6"/>
            </a:solidFill>
            <a:prstDash val="solid"/>
          </a:ln>
        </p:spPr>
      </p:sp>
      <p:sp>
        <p:nvSpPr>
          <p:cNvPr id="27" name="Text 25"/>
          <p:cNvSpPr/>
          <p:nvPr/>
        </p:nvSpPr>
        <p:spPr>
          <a:xfrm>
            <a:off x="5212080" y="3611880"/>
            <a:ext cx="1097280" cy="36576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Aeroponics</a:t>
            </a:r>
            <a:endParaRPr lang="en-US" sz="1400" dirty="0"/>
          </a:p>
        </p:txBody>
      </p:sp>
      <p:sp>
        <p:nvSpPr>
          <p:cNvPr id="28" name="Text 26"/>
          <p:cNvSpPr/>
          <p:nvPr/>
        </p:nvSpPr>
        <p:spPr>
          <a:xfrm>
            <a:off x="5212080" y="4023360"/>
            <a:ext cx="1097280" cy="274320"/>
          </a:xfrm>
          <a:prstGeom prst="rect">
            <a:avLst/>
          </a:prstGeom>
          <a:noFill/>
          <a:ln/>
        </p:spPr>
        <p:txBody>
          <a:bodyPr wrap="square" rtlCol="0" anchor="ctr"/>
          <a:lstStyle/>
          <a:p>
            <a:pPr algn="ctr" indent="0" marL="0">
              <a:buNone/>
            </a:pPr>
            <a:r>
              <a:rPr lang="en-US" sz="1000" dirty="0">
                <a:solidFill>
                  <a:srgbClr val="94A3B8"/>
                </a:solidFill>
                <a:latin typeface="Arial" pitchFamily="34" charset="0"/>
                <a:ea typeface="Arial" pitchFamily="34" charset="-122"/>
                <a:cs typeface="Arial" pitchFamily="34" charset="-120"/>
              </a:rPr>
              <a:t>Root misting</a:t>
            </a:r>
            <a:endParaRPr lang="en-US" sz="1000" dirty="0"/>
          </a:p>
        </p:txBody>
      </p:sp>
      <p:sp>
        <p:nvSpPr>
          <p:cNvPr id="29" name="Shape 27"/>
          <p:cNvSpPr/>
          <p:nvPr/>
        </p:nvSpPr>
        <p:spPr>
          <a:xfrm>
            <a:off x="6217920" y="3383280"/>
            <a:ext cx="1097280" cy="1097280"/>
          </a:xfrm>
          <a:prstGeom prst="ellipse">
            <a:avLst/>
          </a:prstGeom>
          <a:solidFill>
            <a:srgbClr val="6C3CE1"/>
          </a:solidFill>
          <a:ln w="254">
            <a:solidFill>
              <a:srgbClr val="3B82F6"/>
            </a:solidFill>
            <a:prstDash val="solid"/>
          </a:ln>
        </p:spPr>
      </p:sp>
      <p:sp>
        <p:nvSpPr>
          <p:cNvPr id="30" name="Text 28"/>
          <p:cNvSpPr/>
          <p:nvPr/>
        </p:nvSpPr>
        <p:spPr>
          <a:xfrm>
            <a:off x="6217920" y="3611880"/>
            <a:ext cx="1097280" cy="36576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Data</a:t>
            </a:r>
            <a:endParaRPr lang="en-US" sz="1400" dirty="0"/>
          </a:p>
        </p:txBody>
      </p:sp>
      <p:sp>
        <p:nvSpPr>
          <p:cNvPr id="31" name="Text 29"/>
          <p:cNvSpPr/>
          <p:nvPr/>
        </p:nvSpPr>
        <p:spPr>
          <a:xfrm>
            <a:off x="6217920" y="4023360"/>
            <a:ext cx="1097280" cy="274320"/>
          </a:xfrm>
          <a:prstGeom prst="rect">
            <a:avLst/>
          </a:prstGeom>
          <a:noFill/>
          <a:ln/>
        </p:spPr>
        <p:txBody>
          <a:bodyPr wrap="square" rtlCol="0" anchor="ctr"/>
          <a:lstStyle/>
          <a:p>
            <a:pPr algn="ctr" indent="0" marL="0">
              <a:buNone/>
            </a:pPr>
            <a:r>
              <a:rPr lang="en-US" sz="1000" dirty="0">
                <a:solidFill>
                  <a:srgbClr val="94A3B8"/>
                </a:solidFill>
                <a:latin typeface="Arial" pitchFamily="34" charset="0"/>
                <a:ea typeface="Arial" pitchFamily="34" charset="-122"/>
                <a:cs typeface="Arial" pitchFamily="34" charset="-120"/>
              </a:rPr>
              <a:t>Continuous learning</a:t>
            </a:r>
            <a:endParaRPr lang="en-US" sz="1000" dirty="0"/>
          </a:p>
        </p:txBody>
      </p:sp>
      <p:sp>
        <p:nvSpPr>
          <p:cNvPr id="32" name="Text 30"/>
          <p:cNvSpPr/>
          <p:nvPr/>
        </p:nvSpPr>
        <p:spPr>
          <a:xfrm>
            <a:off x="457200" y="6400800"/>
            <a:ext cx="8229600" cy="365760"/>
          </a:xfrm>
          <a:prstGeom prst="rect">
            <a:avLst/>
          </a:prstGeom>
          <a:noFill/>
          <a:ln/>
        </p:spPr>
        <p:txBody>
          <a:bodyPr wrap="square" rtlCol="0" anchor="ctr"/>
          <a:lstStyle/>
          <a:p>
            <a:pPr algn="r" indent="0" marL="0">
              <a:buNone/>
            </a:pPr>
            <a:r>
              <a:rPr lang="en-US" sz="800" dirty="0">
                <a:solidFill>
                  <a:srgbClr val="94A3B8"/>
                </a:solidFill>
                <a:latin typeface="Arial" pitchFamily="34" charset="0"/>
                <a:ea typeface="Arial" pitchFamily="34" charset="-122"/>
                <a:cs typeface="Arial" pitchFamily="34" charset="-120"/>
              </a:rPr>
              <a:t>Case Study · The Future of Vertical Farming · 10/15</a:t>
            </a:r>
            <a:endParaRPr lang="en-US" sz="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8FAFC"/>
        </a:solidFill>
      </p:bgPr>
    </p:bg>
    <p:spTree>
      <p:nvGrpSpPr>
        <p:cNvPr id="1" name=""/>
        <p:cNvGrpSpPr/>
        <p:nvPr/>
      </p:nvGrpSpPr>
      <p:grpSpPr>
        <a:xfrm>
          <a:off x="0" y="0"/>
          <a:ext cx="0" cy="0"/>
          <a:chOff x="0" y="0"/>
          <a:chExt cx="0" cy="0"/>
        </a:xfrm>
      </p:grpSpPr>
      <p:sp>
        <p:nvSpPr>
          <p:cNvPr id="2" name="Text 0"/>
          <p:cNvSpPr/>
          <p:nvPr/>
        </p:nvSpPr>
        <p:spPr>
          <a:xfrm>
            <a:off x="457200" y="274320"/>
            <a:ext cx="8229600" cy="914400"/>
          </a:xfrm>
          <a:prstGeom prst="rect">
            <a:avLst/>
          </a:prstGeom>
          <a:noFill/>
          <a:ln/>
        </p:spPr>
        <p:txBody>
          <a:bodyPr wrap="square" rtlCol="0" anchor="ctr"/>
          <a:lstStyle/>
          <a:p>
            <a:pPr algn="l" indent="0" marL="0">
              <a:buNone/>
            </a:pPr>
            <a:r>
              <a:rPr lang="en-US" sz="2800" b="1" dirty="0">
                <a:solidFill>
                  <a:srgbClr val="1E1E2E"/>
                </a:solidFill>
                <a:latin typeface="Arial" pitchFamily="34" charset="0"/>
                <a:ea typeface="Arial" pitchFamily="34" charset="-122"/>
                <a:cs typeface="Arial" pitchFamily="34" charset="-120"/>
              </a:rPr>
              <a:t>Key Challenges to Solve</a:t>
            </a:r>
            <a:endParaRPr lang="en-US" sz="2800" dirty="0"/>
          </a:p>
        </p:txBody>
      </p:sp>
      <p:sp>
        <p:nvSpPr>
          <p:cNvPr id="3" name="Shape 1"/>
          <p:cNvSpPr/>
          <p:nvPr/>
        </p:nvSpPr>
        <p:spPr>
          <a:xfrm>
            <a:off x="457200" y="1371600"/>
            <a:ext cx="2194560" cy="73152"/>
          </a:xfrm>
          <a:prstGeom prst="rect">
            <a:avLst/>
          </a:prstGeom>
          <a:solidFill>
            <a:srgbClr val="EF4444"/>
          </a:solidFill>
          <a:ln/>
        </p:spPr>
      </p:sp>
      <p:sp>
        <p:nvSpPr>
          <p:cNvPr id="4" name="Text 2"/>
          <p:cNvSpPr/>
          <p:nvPr/>
        </p:nvSpPr>
        <p:spPr>
          <a:xfrm>
            <a:off x="457200" y="1481328"/>
            <a:ext cx="2194560" cy="457200"/>
          </a:xfrm>
          <a:prstGeom prst="rect">
            <a:avLst/>
          </a:prstGeom>
          <a:noFill/>
          <a:ln/>
        </p:spPr>
        <p:txBody>
          <a:bodyPr wrap="square" rtlCol="0" anchor="ctr"/>
          <a:lstStyle/>
          <a:p>
            <a:pPr algn="l" indent="0" marL="0">
              <a:buNone/>
            </a:pPr>
            <a:r>
              <a:rPr lang="en-US" sz="1600" b="1" dirty="0">
                <a:solidFill>
                  <a:srgbClr val="1E1E2E"/>
                </a:solidFill>
                <a:latin typeface="Arial" pitchFamily="34" charset="0"/>
                <a:ea typeface="Arial" pitchFamily="34" charset="-122"/>
                <a:cs typeface="Arial" pitchFamily="34" charset="-120"/>
              </a:rPr>
              <a:t>Energy Costs</a:t>
            </a:r>
            <a:endParaRPr lang="en-US" sz="1600" dirty="0"/>
          </a:p>
        </p:txBody>
      </p:sp>
      <p:sp>
        <p:nvSpPr>
          <p:cNvPr id="5" name="Text 3"/>
          <p:cNvSpPr/>
          <p:nvPr/>
        </p:nvSpPr>
        <p:spPr>
          <a:xfrm>
            <a:off x="457200" y="2011680"/>
            <a:ext cx="2194560" cy="320040"/>
          </a:xfrm>
          <a:prstGeom prst="rect">
            <a:avLst/>
          </a:prstGeom>
          <a:noFill/>
          <a:ln/>
        </p:spPr>
        <p:txBody>
          <a:bodyPr wrap="square" rtlCol="0" anchor="ctr"/>
          <a:lstStyle/>
          <a:p>
            <a:pPr algn="l" indent="0" marL="0">
              <a:buNone/>
            </a:pPr>
            <a:r>
              <a:rPr lang="en-US" sz="1100" dirty="0">
                <a:solidFill>
                  <a:srgbClr val="1E1E2E"/>
                </a:solidFill>
                <a:latin typeface="Arial" pitchFamily="34" charset="0"/>
                <a:ea typeface="Arial" pitchFamily="34" charset="-122"/>
                <a:cs typeface="Arial" pitchFamily="34" charset="-120"/>
              </a:rPr>
              <a:t>• Electricity is 30-50% of operating costs</a:t>
            </a:r>
            <a:endParaRPr lang="en-US" sz="1100" dirty="0"/>
          </a:p>
        </p:txBody>
      </p:sp>
      <p:sp>
        <p:nvSpPr>
          <p:cNvPr id="6" name="Text 4"/>
          <p:cNvSpPr/>
          <p:nvPr/>
        </p:nvSpPr>
        <p:spPr>
          <a:xfrm>
            <a:off x="457200" y="2377440"/>
            <a:ext cx="2194560" cy="320040"/>
          </a:xfrm>
          <a:prstGeom prst="rect">
            <a:avLst/>
          </a:prstGeom>
          <a:noFill/>
          <a:ln/>
        </p:spPr>
        <p:txBody>
          <a:bodyPr wrap="square" rtlCol="0" anchor="ctr"/>
          <a:lstStyle/>
          <a:p>
            <a:pPr algn="l" indent="0" marL="0">
              <a:buNone/>
            </a:pPr>
            <a:r>
              <a:rPr lang="en-US" sz="1100" dirty="0">
                <a:solidFill>
                  <a:srgbClr val="1E1E2E"/>
                </a:solidFill>
                <a:latin typeface="Arial" pitchFamily="34" charset="0"/>
                <a:ea typeface="Arial" pitchFamily="34" charset="-122"/>
                <a:cs typeface="Arial" pitchFamily="34" charset="-120"/>
              </a:rPr>
              <a:t>• Grid parity not yet achieved without subsidies</a:t>
            </a:r>
            <a:endParaRPr lang="en-US" sz="1100" dirty="0"/>
          </a:p>
        </p:txBody>
      </p:sp>
      <p:sp>
        <p:nvSpPr>
          <p:cNvPr id="7" name="Text 5"/>
          <p:cNvSpPr/>
          <p:nvPr/>
        </p:nvSpPr>
        <p:spPr>
          <a:xfrm>
            <a:off x="457200" y="2743200"/>
            <a:ext cx="2194560" cy="320040"/>
          </a:xfrm>
          <a:prstGeom prst="rect">
            <a:avLst/>
          </a:prstGeom>
          <a:noFill/>
          <a:ln/>
        </p:spPr>
        <p:txBody>
          <a:bodyPr wrap="square" rtlCol="0" anchor="ctr"/>
          <a:lstStyle/>
          <a:p>
            <a:pPr algn="l" indent="0" marL="0">
              <a:buNone/>
            </a:pPr>
            <a:r>
              <a:rPr lang="en-US" sz="1100" dirty="0">
                <a:solidFill>
                  <a:srgbClr val="1E1E2E"/>
                </a:solidFill>
                <a:latin typeface="Arial" pitchFamily="34" charset="0"/>
                <a:ea typeface="Arial" pitchFamily="34" charset="-122"/>
                <a:cs typeface="Arial" pitchFamily="34" charset="-120"/>
              </a:rPr>
              <a:t>• LED efficiency improvements slowing</a:t>
            </a:r>
            <a:endParaRPr lang="en-US" sz="1100" dirty="0"/>
          </a:p>
        </p:txBody>
      </p:sp>
      <p:sp>
        <p:nvSpPr>
          <p:cNvPr id="8" name="Shape 6"/>
          <p:cNvSpPr/>
          <p:nvPr/>
        </p:nvSpPr>
        <p:spPr>
          <a:xfrm>
            <a:off x="1325880" y="3931920"/>
            <a:ext cx="457200" cy="457200"/>
          </a:xfrm>
          <a:prstGeom prst="ellipse">
            <a:avLst/>
          </a:prstGeom>
          <a:solidFill>
            <a:srgbClr val="EF4444"/>
          </a:solidFill>
          <a:ln w="12700">
            <a:solidFill>
              <a:srgbClr val="000000"/>
            </a:solidFill>
            <a:prstDash val="solid"/>
          </a:ln>
        </p:spPr>
      </p:sp>
      <p:sp>
        <p:nvSpPr>
          <p:cNvPr id="9" name="Text 7"/>
          <p:cNvSpPr/>
          <p:nvPr/>
        </p:nvSpPr>
        <p:spPr>
          <a:xfrm>
            <a:off x="1371600" y="3977640"/>
            <a:ext cx="365760" cy="274320"/>
          </a:xfrm>
          <a:prstGeom prst="rect">
            <a:avLst/>
          </a:prstGeom>
          <a:noFill/>
          <a:ln/>
        </p:spPr>
        <p:txBody>
          <a:bodyPr wrap="square" rtlCol="0" anchor="ctr"/>
          <a:lstStyle/>
          <a:p>
            <a:pPr algn="ctr" indent="0" marL="0">
              <a:buNone/>
            </a:pPr>
            <a:r>
              <a:rPr lang="en-US" sz="800" b="1" dirty="0">
                <a:solidFill>
                  <a:srgbClr val="FFFFFF"/>
                </a:solidFill>
                <a:latin typeface="Arial" pitchFamily="34" charset="0"/>
                <a:ea typeface="Arial" pitchFamily="34" charset="-122"/>
                <a:cs typeface="Arial" pitchFamily="34" charset="-120"/>
              </a:rPr>
              <a:t>HIGH</a:t>
            </a:r>
            <a:endParaRPr lang="en-US" sz="800" dirty="0"/>
          </a:p>
        </p:txBody>
      </p:sp>
      <p:sp>
        <p:nvSpPr>
          <p:cNvPr id="10" name="Shape 8"/>
          <p:cNvSpPr/>
          <p:nvPr/>
        </p:nvSpPr>
        <p:spPr>
          <a:xfrm>
            <a:off x="2926080" y="1371600"/>
            <a:ext cx="2194560" cy="73152"/>
          </a:xfrm>
          <a:prstGeom prst="rect">
            <a:avLst/>
          </a:prstGeom>
          <a:solidFill>
            <a:srgbClr val="F59E0B"/>
          </a:solidFill>
          <a:ln/>
        </p:spPr>
      </p:sp>
      <p:sp>
        <p:nvSpPr>
          <p:cNvPr id="11" name="Text 9"/>
          <p:cNvSpPr/>
          <p:nvPr/>
        </p:nvSpPr>
        <p:spPr>
          <a:xfrm>
            <a:off x="2926080" y="1481328"/>
            <a:ext cx="2194560" cy="457200"/>
          </a:xfrm>
          <a:prstGeom prst="rect">
            <a:avLst/>
          </a:prstGeom>
          <a:noFill/>
          <a:ln/>
        </p:spPr>
        <p:txBody>
          <a:bodyPr wrap="square" rtlCol="0" anchor="ctr"/>
          <a:lstStyle/>
          <a:p>
            <a:pPr algn="l" indent="0" marL="0">
              <a:buNone/>
            </a:pPr>
            <a:r>
              <a:rPr lang="en-US" sz="1600" b="1" dirty="0">
                <a:solidFill>
                  <a:srgbClr val="1E1E2E"/>
                </a:solidFill>
                <a:latin typeface="Arial" pitchFamily="34" charset="0"/>
                <a:ea typeface="Arial" pitchFamily="34" charset="-122"/>
                <a:cs typeface="Arial" pitchFamily="34" charset="-120"/>
              </a:rPr>
              <a:t>Capital Expenditure</a:t>
            </a:r>
            <a:endParaRPr lang="en-US" sz="1600" dirty="0"/>
          </a:p>
        </p:txBody>
      </p:sp>
      <p:sp>
        <p:nvSpPr>
          <p:cNvPr id="12" name="Text 10"/>
          <p:cNvSpPr/>
          <p:nvPr/>
        </p:nvSpPr>
        <p:spPr>
          <a:xfrm>
            <a:off x="2926080" y="2011680"/>
            <a:ext cx="2194560" cy="320040"/>
          </a:xfrm>
          <a:prstGeom prst="rect">
            <a:avLst/>
          </a:prstGeom>
          <a:noFill/>
          <a:ln/>
        </p:spPr>
        <p:txBody>
          <a:bodyPr wrap="square" rtlCol="0" anchor="ctr"/>
          <a:lstStyle/>
          <a:p>
            <a:pPr algn="l" indent="0" marL="0">
              <a:buNone/>
            </a:pPr>
            <a:r>
              <a:rPr lang="en-US" sz="1100" dirty="0">
                <a:solidFill>
                  <a:srgbClr val="1E1E2E"/>
                </a:solidFill>
                <a:latin typeface="Arial" pitchFamily="34" charset="0"/>
                <a:ea typeface="Arial" pitchFamily="34" charset="-122"/>
                <a:cs typeface="Arial" pitchFamily="34" charset="-120"/>
              </a:rPr>
              <a:t>• Facility build costs: $100-300/sq ft</a:t>
            </a:r>
            <a:endParaRPr lang="en-US" sz="1100" dirty="0"/>
          </a:p>
        </p:txBody>
      </p:sp>
      <p:sp>
        <p:nvSpPr>
          <p:cNvPr id="13" name="Text 11"/>
          <p:cNvSpPr/>
          <p:nvPr/>
        </p:nvSpPr>
        <p:spPr>
          <a:xfrm>
            <a:off x="2926080" y="2377440"/>
            <a:ext cx="2194560" cy="320040"/>
          </a:xfrm>
          <a:prstGeom prst="rect">
            <a:avLst/>
          </a:prstGeom>
          <a:noFill/>
          <a:ln/>
        </p:spPr>
        <p:txBody>
          <a:bodyPr wrap="square" rtlCol="0" anchor="ctr"/>
          <a:lstStyle/>
          <a:p>
            <a:pPr algn="l" indent="0" marL="0">
              <a:buNone/>
            </a:pPr>
            <a:r>
              <a:rPr lang="en-US" sz="1100" dirty="0">
                <a:solidFill>
                  <a:srgbClr val="1E1E2E"/>
                </a:solidFill>
                <a:latin typeface="Arial" pitchFamily="34" charset="0"/>
                <a:ea typeface="Arial" pitchFamily="34" charset="-122"/>
                <a:cs typeface="Arial" pitchFamily="34" charset="-120"/>
              </a:rPr>
              <a:t>• ROI timelines 7-12 years</a:t>
            </a:r>
            <a:endParaRPr lang="en-US" sz="1100" dirty="0"/>
          </a:p>
        </p:txBody>
      </p:sp>
      <p:sp>
        <p:nvSpPr>
          <p:cNvPr id="14" name="Text 12"/>
          <p:cNvSpPr/>
          <p:nvPr/>
        </p:nvSpPr>
        <p:spPr>
          <a:xfrm>
            <a:off x="2926080" y="2743200"/>
            <a:ext cx="2194560" cy="320040"/>
          </a:xfrm>
          <a:prstGeom prst="rect">
            <a:avLst/>
          </a:prstGeom>
          <a:noFill/>
          <a:ln/>
        </p:spPr>
        <p:txBody>
          <a:bodyPr wrap="square" rtlCol="0" anchor="ctr"/>
          <a:lstStyle/>
          <a:p>
            <a:pPr algn="l" indent="0" marL="0">
              <a:buNone/>
            </a:pPr>
            <a:r>
              <a:rPr lang="en-US" sz="1100" dirty="0">
                <a:solidFill>
                  <a:srgbClr val="1E1E2E"/>
                </a:solidFill>
                <a:latin typeface="Arial" pitchFamily="34" charset="0"/>
                <a:ea typeface="Arial" pitchFamily="34" charset="-122"/>
                <a:cs typeface="Arial" pitchFamily="34" charset="-120"/>
              </a:rPr>
              <a:t>• High barriers to new entrants</a:t>
            </a:r>
            <a:endParaRPr lang="en-US" sz="1100" dirty="0"/>
          </a:p>
        </p:txBody>
      </p:sp>
      <p:sp>
        <p:nvSpPr>
          <p:cNvPr id="15" name="Shape 13"/>
          <p:cNvSpPr/>
          <p:nvPr/>
        </p:nvSpPr>
        <p:spPr>
          <a:xfrm>
            <a:off x="3794760" y="3931920"/>
            <a:ext cx="457200" cy="457200"/>
          </a:xfrm>
          <a:prstGeom prst="ellipse">
            <a:avLst/>
          </a:prstGeom>
          <a:solidFill>
            <a:srgbClr val="F59E0B"/>
          </a:solidFill>
          <a:ln w="12700">
            <a:solidFill>
              <a:srgbClr val="000000"/>
            </a:solidFill>
            <a:prstDash val="solid"/>
          </a:ln>
        </p:spPr>
      </p:sp>
      <p:sp>
        <p:nvSpPr>
          <p:cNvPr id="16" name="Text 14"/>
          <p:cNvSpPr/>
          <p:nvPr/>
        </p:nvSpPr>
        <p:spPr>
          <a:xfrm>
            <a:off x="3840480" y="3977640"/>
            <a:ext cx="365760" cy="274320"/>
          </a:xfrm>
          <a:prstGeom prst="rect">
            <a:avLst/>
          </a:prstGeom>
          <a:noFill/>
          <a:ln/>
        </p:spPr>
        <p:txBody>
          <a:bodyPr wrap="square" rtlCol="0" anchor="ctr"/>
          <a:lstStyle/>
          <a:p>
            <a:pPr algn="ctr" indent="0" marL="0">
              <a:buNone/>
            </a:pPr>
            <a:r>
              <a:rPr lang="en-US" sz="800" b="1" dirty="0">
                <a:solidFill>
                  <a:srgbClr val="FFFFFF"/>
                </a:solidFill>
                <a:latin typeface="Arial" pitchFamily="34" charset="0"/>
                <a:ea typeface="Arial" pitchFamily="34" charset="-122"/>
                <a:cs typeface="Arial" pitchFamily="34" charset="-120"/>
              </a:rPr>
              <a:t>MEDIUM</a:t>
            </a:r>
            <a:endParaRPr lang="en-US" sz="800" dirty="0"/>
          </a:p>
        </p:txBody>
      </p:sp>
      <p:sp>
        <p:nvSpPr>
          <p:cNvPr id="17" name="Shape 15"/>
          <p:cNvSpPr/>
          <p:nvPr/>
        </p:nvSpPr>
        <p:spPr>
          <a:xfrm>
            <a:off x="5394960" y="1371600"/>
            <a:ext cx="2194560" cy="73152"/>
          </a:xfrm>
          <a:prstGeom prst="rect">
            <a:avLst/>
          </a:prstGeom>
          <a:solidFill>
            <a:srgbClr val="10B981"/>
          </a:solidFill>
          <a:ln/>
        </p:spPr>
      </p:sp>
      <p:sp>
        <p:nvSpPr>
          <p:cNvPr id="18" name="Text 16"/>
          <p:cNvSpPr/>
          <p:nvPr/>
        </p:nvSpPr>
        <p:spPr>
          <a:xfrm>
            <a:off x="5394960" y="1481328"/>
            <a:ext cx="2194560" cy="457200"/>
          </a:xfrm>
          <a:prstGeom prst="rect">
            <a:avLst/>
          </a:prstGeom>
          <a:noFill/>
          <a:ln/>
        </p:spPr>
        <p:txBody>
          <a:bodyPr wrap="square" rtlCol="0" anchor="ctr"/>
          <a:lstStyle/>
          <a:p>
            <a:pPr algn="l" indent="0" marL="0">
              <a:buNone/>
            </a:pPr>
            <a:r>
              <a:rPr lang="en-US" sz="1600" b="1" dirty="0">
                <a:solidFill>
                  <a:srgbClr val="1E1E2E"/>
                </a:solidFill>
                <a:latin typeface="Arial" pitchFamily="34" charset="0"/>
                <a:ea typeface="Arial" pitchFamily="34" charset="-122"/>
                <a:cs typeface="Arial" pitchFamily="34" charset="-120"/>
              </a:rPr>
              <a:t>Crop Limitations</a:t>
            </a:r>
            <a:endParaRPr lang="en-US" sz="1600" dirty="0"/>
          </a:p>
        </p:txBody>
      </p:sp>
      <p:sp>
        <p:nvSpPr>
          <p:cNvPr id="19" name="Text 17"/>
          <p:cNvSpPr/>
          <p:nvPr/>
        </p:nvSpPr>
        <p:spPr>
          <a:xfrm>
            <a:off x="5394960" y="2011680"/>
            <a:ext cx="2194560" cy="320040"/>
          </a:xfrm>
          <a:prstGeom prst="rect">
            <a:avLst/>
          </a:prstGeom>
          <a:noFill/>
          <a:ln/>
        </p:spPr>
        <p:txBody>
          <a:bodyPr wrap="square" rtlCol="0" anchor="ctr"/>
          <a:lstStyle/>
          <a:p>
            <a:pPr algn="l" indent="0" marL="0">
              <a:buNone/>
            </a:pPr>
            <a:r>
              <a:rPr lang="en-US" sz="1100" dirty="0">
                <a:solidFill>
                  <a:srgbClr val="1E1E2E"/>
                </a:solidFill>
                <a:latin typeface="Arial" pitchFamily="34" charset="0"/>
                <a:ea typeface="Arial" pitchFamily="34" charset="-122"/>
                <a:cs typeface="Arial" pitchFamily="34" charset="-120"/>
              </a:rPr>
              <a:t>• Only suitable for certain crops</a:t>
            </a:r>
            <a:endParaRPr lang="en-US" sz="1100" dirty="0"/>
          </a:p>
        </p:txBody>
      </p:sp>
      <p:sp>
        <p:nvSpPr>
          <p:cNvPr id="20" name="Text 18"/>
          <p:cNvSpPr/>
          <p:nvPr/>
        </p:nvSpPr>
        <p:spPr>
          <a:xfrm>
            <a:off x="5394960" y="2377440"/>
            <a:ext cx="2194560" cy="320040"/>
          </a:xfrm>
          <a:prstGeom prst="rect">
            <a:avLst/>
          </a:prstGeom>
          <a:noFill/>
          <a:ln/>
        </p:spPr>
        <p:txBody>
          <a:bodyPr wrap="square" rtlCol="0" anchor="ctr"/>
          <a:lstStyle/>
          <a:p>
            <a:pPr algn="l" indent="0" marL="0">
              <a:buNone/>
            </a:pPr>
            <a:r>
              <a:rPr lang="en-US" sz="1100" dirty="0">
                <a:solidFill>
                  <a:srgbClr val="1E1E2E"/>
                </a:solidFill>
                <a:latin typeface="Arial" pitchFamily="34" charset="0"/>
                <a:ea typeface="Arial" pitchFamily="34" charset="-122"/>
                <a:cs typeface="Arial" pitchFamily="34" charset="-120"/>
              </a:rPr>
              <a:t>• Staple grains not yet viable</a:t>
            </a:r>
            <a:endParaRPr lang="en-US" sz="1100" dirty="0"/>
          </a:p>
        </p:txBody>
      </p:sp>
      <p:sp>
        <p:nvSpPr>
          <p:cNvPr id="21" name="Text 19"/>
          <p:cNvSpPr/>
          <p:nvPr/>
        </p:nvSpPr>
        <p:spPr>
          <a:xfrm>
            <a:off x="5394960" y="2743200"/>
            <a:ext cx="2194560" cy="320040"/>
          </a:xfrm>
          <a:prstGeom prst="rect">
            <a:avLst/>
          </a:prstGeom>
          <a:noFill/>
          <a:ln/>
        </p:spPr>
        <p:txBody>
          <a:bodyPr wrap="square" rtlCol="0" anchor="ctr"/>
          <a:lstStyle/>
          <a:p>
            <a:pPr algn="l" indent="0" marL="0">
              <a:buNone/>
            </a:pPr>
            <a:r>
              <a:rPr lang="en-US" sz="1100" dirty="0">
                <a:solidFill>
                  <a:srgbClr val="1E1E2E"/>
                </a:solidFill>
                <a:latin typeface="Arial" pitchFamily="34" charset="0"/>
                <a:ea typeface="Arial" pitchFamily="34" charset="-122"/>
                <a:cs typeface="Arial" pitchFamily="34" charset="-120"/>
              </a:rPr>
              <a:t>• Consumer acceptance hurdles</a:t>
            </a:r>
            <a:endParaRPr lang="en-US" sz="1100" dirty="0"/>
          </a:p>
        </p:txBody>
      </p:sp>
      <p:sp>
        <p:nvSpPr>
          <p:cNvPr id="22" name="Shape 20"/>
          <p:cNvSpPr/>
          <p:nvPr/>
        </p:nvSpPr>
        <p:spPr>
          <a:xfrm>
            <a:off x="6263640" y="3931920"/>
            <a:ext cx="457200" cy="457200"/>
          </a:xfrm>
          <a:prstGeom prst="ellipse">
            <a:avLst/>
          </a:prstGeom>
          <a:solidFill>
            <a:srgbClr val="10B981"/>
          </a:solidFill>
          <a:ln w="12700">
            <a:solidFill>
              <a:srgbClr val="000000"/>
            </a:solidFill>
            <a:prstDash val="solid"/>
          </a:ln>
        </p:spPr>
      </p:sp>
      <p:sp>
        <p:nvSpPr>
          <p:cNvPr id="23" name="Text 21"/>
          <p:cNvSpPr/>
          <p:nvPr/>
        </p:nvSpPr>
        <p:spPr>
          <a:xfrm>
            <a:off x="6309360" y="3977640"/>
            <a:ext cx="365760" cy="274320"/>
          </a:xfrm>
          <a:prstGeom prst="rect">
            <a:avLst/>
          </a:prstGeom>
          <a:noFill/>
          <a:ln/>
        </p:spPr>
        <p:txBody>
          <a:bodyPr wrap="square" rtlCol="0" anchor="ctr"/>
          <a:lstStyle/>
          <a:p>
            <a:pPr algn="ctr" indent="0" marL="0">
              <a:buNone/>
            </a:pPr>
            <a:r>
              <a:rPr lang="en-US" sz="800" b="1" dirty="0">
                <a:solidFill>
                  <a:srgbClr val="FFFFFF"/>
                </a:solidFill>
                <a:latin typeface="Arial" pitchFamily="34" charset="0"/>
                <a:ea typeface="Arial" pitchFamily="34" charset="-122"/>
                <a:cs typeface="Arial" pitchFamily="34" charset="-120"/>
              </a:rPr>
              <a:t>LOW</a:t>
            </a:r>
            <a:endParaRPr lang="en-US" sz="800" dirty="0"/>
          </a:p>
        </p:txBody>
      </p:sp>
      <p:sp>
        <p:nvSpPr>
          <p:cNvPr id="24" name="Text 22"/>
          <p:cNvSpPr/>
          <p:nvPr/>
        </p:nvSpPr>
        <p:spPr>
          <a:xfrm>
            <a:off x="457200" y="6400800"/>
            <a:ext cx="8229600" cy="365760"/>
          </a:xfrm>
          <a:prstGeom prst="rect">
            <a:avLst/>
          </a:prstGeom>
          <a:noFill/>
          <a:ln/>
        </p:spPr>
        <p:txBody>
          <a:bodyPr wrap="square" rtlCol="0" anchor="ctr"/>
          <a:lstStyle/>
          <a:p>
            <a:pPr algn="r" indent="0" marL="0">
              <a:buNone/>
            </a:pPr>
            <a:r>
              <a:rPr lang="en-US" sz="800" dirty="0">
                <a:solidFill>
                  <a:srgbClr val="94A3B8"/>
                </a:solidFill>
                <a:latin typeface="Arial" pitchFamily="34" charset="0"/>
                <a:ea typeface="Arial" pitchFamily="34" charset="-122"/>
                <a:cs typeface="Arial" pitchFamily="34" charset="-120"/>
              </a:rPr>
              <a:t>Challenges · The Future of Vertical Farming · 11/15</a:t>
            </a:r>
            <a:endParaRPr lang="en-US" sz="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8FAFC"/>
        </a:solidFill>
      </p:bgPr>
    </p:bg>
    <p:spTree>
      <p:nvGrpSpPr>
        <p:cNvPr id="1" name=""/>
        <p:cNvGrpSpPr/>
        <p:nvPr/>
      </p:nvGrpSpPr>
      <p:grpSpPr>
        <a:xfrm>
          <a:off x="0" y="0"/>
          <a:ext cx="0" cy="0"/>
          <a:chOff x="0" y="0"/>
          <a:chExt cx="0" cy="0"/>
        </a:xfrm>
      </p:grpSpPr>
      <p:sp>
        <p:nvSpPr>
          <p:cNvPr id="2" name="Text 0"/>
          <p:cNvSpPr/>
          <p:nvPr/>
        </p:nvSpPr>
        <p:spPr>
          <a:xfrm>
            <a:off x="457200" y="274320"/>
            <a:ext cx="8229600" cy="914400"/>
          </a:xfrm>
          <a:prstGeom prst="rect">
            <a:avLst/>
          </a:prstGeom>
          <a:noFill/>
          <a:ln/>
        </p:spPr>
        <p:txBody>
          <a:bodyPr wrap="square" rtlCol="0" anchor="ctr"/>
          <a:lstStyle/>
          <a:p>
            <a:pPr algn="l" indent="0" marL="0">
              <a:buNone/>
            </a:pPr>
            <a:r>
              <a:rPr lang="en-US" sz="2800" b="1" dirty="0">
                <a:solidFill>
                  <a:srgbClr val="1E1E2E"/>
                </a:solidFill>
                <a:latin typeface="Arial" pitchFamily="34" charset="0"/>
                <a:ea typeface="Arial" pitchFamily="34" charset="-122"/>
                <a:cs typeface="Arial" pitchFamily="34" charset="-120"/>
              </a:rPr>
              <a:t>Where Innovation Creates Opportunity</a:t>
            </a:r>
            <a:endParaRPr lang="en-US" sz="2800" dirty="0"/>
          </a:p>
        </p:txBody>
      </p:sp>
      <p:sp>
        <p:nvSpPr>
          <p:cNvPr id="3" name="Shape 1"/>
          <p:cNvSpPr/>
          <p:nvPr/>
        </p:nvSpPr>
        <p:spPr>
          <a:xfrm>
            <a:off x="457200" y="1280160"/>
            <a:ext cx="2743200" cy="1645920"/>
          </a:xfrm>
          <a:prstGeom prst="rect">
            <a:avLst>
              <a:gd name="adj" fmla="val 8333"/>
            </a:avLst>
          </a:prstGeom>
          <a:solidFill>
            <a:srgbClr val="F8FAFC"/>
          </a:solidFill>
          <a:ln w="127">
            <a:solidFill>
              <a:srgbClr val="94A3B8"/>
            </a:solidFill>
            <a:prstDash val="solid"/>
          </a:ln>
        </p:spPr>
      </p:sp>
      <p:sp>
        <p:nvSpPr>
          <p:cNvPr id="4" name="Shape 2"/>
          <p:cNvSpPr/>
          <p:nvPr/>
        </p:nvSpPr>
        <p:spPr>
          <a:xfrm>
            <a:off x="457200" y="1280160"/>
            <a:ext cx="2743200" cy="54864"/>
          </a:xfrm>
          <a:prstGeom prst="rect">
            <a:avLst/>
          </a:prstGeom>
          <a:solidFill>
            <a:srgbClr val="6C3CE1"/>
          </a:solidFill>
          <a:ln/>
        </p:spPr>
      </p:sp>
      <p:sp>
        <p:nvSpPr>
          <p:cNvPr id="5" name="Text 3"/>
          <p:cNvSpPr/>
          <p:nvPr/>
        </p:nvSpPr>
        <p:spPr>
          <a:xfrm>
            <a:off x="594360" y="1417320"/>
            <a:ext cx="2468880" cy="457200"/>
          </a:xfrm>
          <a:prstGeom prst="rect">
            <a:avLst/>
          </a:prstGeom>
          <a:noFill/>
          <a:ln/>
        </p:spPr>
        <p:txBody>
          <a:bodyPr wrap="square" rtlCol="0" anchor="ctr"/>
          <a:lstStyle/>
          <a:p>
            <a:pPr algn="l" indent="0" marL="0">
              <a:buNone/>
            </a:pPr>
            <a:r>
              <a:rPr lang="en-US" sz="1600" b="1" dirty="0">
                <a:solidFill>
                  <a:srgbClr val="1E1E2E"/>
                </a:solidFill>
                <a:latin typeface="Arial" pitchFamily="34" charset="0"/>
                <a:ea typeface="Arial" pitchFamily="34" charset="-122"/>
                <a:cs typeface="Arial" pitchFamily="34" charset="-120"/>
              </a:rPr>
              <a:t>Renewable Integration</a:t>
            </a:r>
            <a:endParaRPr lang="en-US" sz="1600" dirty="0"/>
          </a:p>
        </p:txBody>
      </p:sp>
      <p:sp>
        <p:nvSpPr>
          <p:cNvPr id="6" name="Text 4"/>
          <p:cNvSpPr/>
          <p:nvPr/>
        </p:nvSpPr>
        <p:spPr>
          <a:xfrm>
            <a:off x="594360" y="1737360"/>
            <a:ext cx="2468880" cy="1097280"/>
          </a:xfrm>
          <a:prstGeom prst="rect">
            <a:avLst/>
          </a:prstGeom>
          <a:noFill/>
          <a:ln/>
        </p:spPr>
        <p:txBody>
          <a:bodyPr wrap="square" rtlCol="0" anchor="ctr"/>
          <a:lstStyle/>
          <a:p>
            <a:pPr algn="l" indent="0" marL="0">
              <a:buNone/>
            </a:pPr>
            <a:r>
              <a:rPr lang="en-US" sz="1100" dirty="0">
                <a:solidFill>
                  <a:srgbClr val="1E1E2E"/>
                </a:solidFill>
                <a:latin typeface="Arial" pitchFamily="34" charset="0"/>
                <a:ea typeface="Arial" pitchFamily="34" charset="-122"/>
                <a:cs typeface="Arial" pitchFamily="34" charset="-120"/>
              </a:rPr>
              <a:t>Co-location with solar/wind farms + battery storage reduces energy costs dramatically</a:t>
            </a:r>
            <a:endParaRPr lang="en-US" sz="1100" dirty="0"/>
          </a:p>
        </p:txBody>
      </p:sp>
      <p:sp>
        <p:nvSpPr>
          <p:cNvPr id="7" name="Shape 5"/>
          <p:cNvSpPr/>
          <p:nvPr/>
        </p:nvSpPr>
        <p:spPr>
          <a:xfrm>
            <a:off x="4114800" y="1280160"/>
            <a:ext cx="2743200" cy="1645920"/>
          </a:xfrm>
          <a:prstGeom prst="rect">
            <a:avLst>
              <a:gd name="adj" fmla="val 8333"/>
            </a:avLst>
          </a:prstGeom>
          <a:solidFill>
            <a:srgbClr val="F8FAFC"/>
          </a:solidFill>
          <a:ln w="127">
            <a:solidFill>
              <a:srgbClr val="94A3B8"/>
            </a:solidFill>
            <a:prstDash val="solid"/>
          </a:ln>
        </p:spPr>
      </p:sp>
      <p:sp>
        <p:nvSpPr>
          <p:cNvPr id="8" name="Shape 6"/>
          <p:cNvSpPr/>
          <p:nvPr/>
        </p:nvSpPr>
        <p:spPr>
          <a:xfrm>
            <a:off x="4114800" y="1280160"/>
            <a:ext cx="2743200" cy="54864"/>
          </a:xfrm>
          <a:prstGeom prst="rect">
            <a:avLst/>
          </a:prstGeom>
          <a:solidFill>
            <a:srgbClr val="6C3CE1"/>
          </a:solidFill>
          <a:ln/>
        </p:spPr>
      </p:sp>
      <p:sp>
        <p:nvSpPr>
          <p:cNvPr id="9" name="Text 7"/>
          <p:cNvSpPr/>
          <p:nvPr/>
        </p:nvSpPr>
        <p:spPr>
          <a:xfrm>
            <a:off x="4251960" y="1417320"/>
            <a:ext cx="2468880" cy="457200"/>
          </a:xfrm>
          <a:prstGeom prst="rect">
            <a:avLst/>
          </a:prstGeom>
          <a:noFill/>
          <a:ln/>
        </p:spPr>
        <p:txBody>
          <a:bodyPr wrap="square" rtlCol="0" anchor="ctr"/>
          <a:lstStyle/>
          <a:p>
            <a:pPr algn="l" indent="0" marL="0">
              <a:buNone/>
            </a:pPr>
            <a:r>
              <a:rPr lang="en-US" sz="1600" b="1" dirty="0">
                <a:solidFill>
                  <a:srgbClr val="1E1E2E"/>
                </a:solidFill>
                <a:latin typeface="Arial" pitchFamily="34" charset="0"/>
                <a:ea typeface="Arial" pitchFamily="34" charset="-122"/>
                <a:cs typeface="Arial" pitchFamily="34" charset="-120"/>
              </a:rPr>
              <a:t>Modular Expansion</a:t>
            </a:r>
            <a:endParaRPr lang="en-US" sz="1600" dirty="0"/>
          </a:p>
        </p:txBody>
      </p:sp>
      <p:sp>
        <p:nvSpPr>
          <p:cNvPr id="10" name="Text 8"/>
          <p:cNvSpPr/>
          <p:nvPr/>
        </p:nvSpPr>
        <p:spPr>
          <a:xfrm>
            <a:off x="4251960" y="1737360"/>
            <a:ext cx="2468880" cy="1097280"/>
          </a:xfrm>
          <a:prstGeom prst="rect">
            <a:avLst/>
          </a:prstGeom>
          <a:noFill/>
          <a:ln/>
        </p:spPr>
        <p:txBody>
          <a:bodyPr wrap="square" rtlCol="0" anchor="ctr"/>
          <a:lstStyle/>
          <a:p>
            <a:pPr algn="l" indent="0" marL="0">
              <a:buNone/>
            </a:pPr>
            <a:r>
              <a:rPr lang="en-US" sz="1100" dirty="0">
                <a:solidFill>
                  <a:srgbClr val="1E1E2E"/>
                </a:solidFill>
                <a:latin typeface="Arial" pitchFamily="34" charset="0"/>
                <a:ea typeface="Arial" pitchFamily="34" charset="-122"/>
                <a:cs typeface="Arial" pitchFamily="34" charset="-120"/>
              </a:rPr>
              <a:t>Container-based scalable farms enable incremental capacity additions with lower upfront risk</a:t>
            </a:r>
            <a:endParaRPr lang="en-US" sz="1100" dirty="0"/>
          </a:p>
        </p:txBody>
      </p:sp>
      <p:sp>
        <p:nvSpPr>
          <p:cNvPr id="11" name="Shape 9"/>
          <p:cNvSpPr/>
          <p:nvPr/>
        </p:nvSpPr>
        <p:spPr>
          <a:xfrm>
            <a:off x="457200" y="3291840"/>
            <a:ext cx="2743200" cy="1645920"/>
          </a:xfrm>
          <a:prstGeom prst="rect">
            <a:avLst>
              <a:gd name="adj" fmla="val 8333"/>
            </a:avLst>
          </a:prstGeom>
          <a:solidFill>
            <a:srgbClr val="F8FAFC"/>
          </a:solidFill>
          <a:ln w="127">
            <a:solidFill>
              <a:srgbClr val="94A3B8"/>
            </a:solidFill>
            <a:prstDash val="solid"/>
          </a:ln>
        </p:spPr>
      </p:sp>
      <p:sp>
        <p:nvSpPr>
          <p:cNvPr id="12" name="Shape 10"/>
          <p:cNvSpPr/>
          <p:nvPr/>
        </p:nvSpPr>
        <p:spPr>
          <a:xfrm>
            <a:off x="457200" y="3291840"/>
            <a:ext cx="2743200" cy="54864"/>
          </a:xfrm>
          <a:prstGeom prst="rect">
            <a:avLst/>
          </a:prstGeom>
          <a:solidFill>
            <a:srgbClr val="6C3CE1"/>
          </a:solidFill>
          <a:ln/>
        </p:spPr>
      </p:sp>
      <p:sp>
        <p:nvSpPr>
          <p:cNvPr id="13" name="Text 11"/>
          <p:cNvSpPr/>
          <p:nvPr/>
        </p:nvSpPr>
        <p:spPr>
          <a:xfrm>
            <a:off x="594360" y="3429000"/>
            <a:ext cx="2468880" cy="457200"/>
          </a:xfrm>
          <a:prstGeom prst="rect">
            <a:avLst/>
          </a:prstGeom>
          <a:noFill/>
          <a:ln/>
        </p:spPr>
        <p:txBody>
          <a:bodyPr wrap="square" rtlCol="0" anchor="ctr"/>
          <a:lstStyle/>
          <a:p>
            <a:pPr algn="l" indent="0" marL="0">
              <a:buNone/>
            </a:pPr>
            <a:r>
              <a:rPr lang="en-US" sz="1600" b="1" dirty="0">
                <a:solidFill>
                  <a:srgbClr val="1E1E2E"/>
                </a:solidFill>
                <a:latin typeface="Arial" pitchFamily="34" charset="0"/>
                <a:ea typeface="Arial" pitchFamily="34" charset="-122"/>
                <a:cs typeface="Arial" pitchFamily="34" charset="-120"/>
              </a:rPr>
              <a:t>Crop Science</a:t>
            </a:r>
            <a:endParaRPr lang="en-US" sz="1600" dirty="0"/>
          </a:p>
        </p:txBody>
      </p:sp>
      <p:sp>
        <p:nvSpPr>
          <p:cNvPr id="14" name="Text 12"/>
          <p:cNvSpPr/>
          <p:nvPr/>
        </p:nvSpPr>
        <p:spPr>
          <a:xfrm>
            <a:off x="594360" y="3749040"/>
            <a:ext cx="2468880" cy="1097280"/>
          </a:xfrm>
          <a:prstGeom prst="rect">
            <a:avLst/>
          </a:prstGeom>
          <a:noFill/>
          <a:ln/>
        </p:spPr>
        <p:txBody>
          <a:bodyPr wrap="square" rtlCol="0" anchor="ctr"/>
          <a:lstStyle/>
          <a:p>
            <a:pPr algn="l" indent="0" marL="0">
              <a:buNone/>
            </a:pPr>
            <a:r>
              <a:rPr lang="en-US" sz="1100" dirty="0">
                <a:solidFill>
                  <a:srgbClr val="1E1E2E"/>
                </a:solidFill>
                <a:latin typeface="Arial" pitchFamily="34" charset="0"/>
                <a:ea typeface="Arial" pitchFamily="34" charset="-122"/>
                <a:cs typeface="Arial" pitchFamily="34" charset="-120"/>
              </a:rPr>
              <a:t>Breeding and genetic selection for controlled environment optima unlocks new varieties</a:t>
            </a:r>
            <a:endParaRPr lang="en-US" sz="1100" dirty="0"/>
          </a:p>
        </p:txBody>
      </p:sp>
      <p:sp>
        <p:nvSpPr>
          <p:cNvPr id="15" name="Shape 13"/>
          <p:cNvSpPr/>
          <p:nvPr/>
        </p:nvSpPr>
        <p:spPr>
          <a:xfrm>
            <a:off x="4114800" y="3291840"/>
            <a:ext cx="2743200" cy="1645920"/>
          </a:xfrm>
          <a:prstGeom prst="rect">
            <a:avLst>
              <a:gd name="adj" fmla="val 8333"/>
            </a:avLst>
          </a:prstGeom>
          <a:solidFill>
            <a:srgbClr val="F8FAFC"/>
          </a:solidFill>
          <a:ln w="127">
            <a:solidFill>
              <a:srgbClr val="94A3B8"/>
            </a:solidFill>
            <a:prstDash val="solid"/>
          </a:ln>
        </p:spPr>
      </p:sp>
      <p:sp>
        <p:nvSpPr>
          <p:cNvPr id="16" name="Shape 14"/>
          <p:cNvSpPr/>
          <p:nvPr/>
        </p:nvSpPr>
        <p:spPr>
          <a:xfrm>
            <a:off x="4114800" y="3291840"/>
            <a:ext cx="2743200" cy="54864"/>
          </a:xfrm>
          <a:prstGeom prst="rect">
            <a:avLst/>
          </a:prstGeom>
          <a:solidFill>
            <a:srgbClr val="6C3CE1"/>
          </a:solidFill>
          <a:ln/>
        </p:spPr>
      </p:sp>
      <p:sp>
        <p:nvSpPr>
          <p:cNvPr id="17" name="Text 15"/>
          <p:cNvSpPr/>
          <p:nvPr/>
        </p:nvSpPr>
        <p:spPr>
          <a:xfrm>
            <a:off x="4251960" y="3429000"/>
            <a:ext cx="2468880" cy="457200"/>
          </a:xfrm>
          <a:prstGeom prst="rect">
            <a:avLst/>
          </a:prstGeom>
          <a:noFill/>
          <a:ln/>
        </p:spPr>
        <p:txBody>
          <a:bodyPr wrap="square" rtlCol="0" anchor="ctr"/>
          <a:lstStyle/>
          <a:p>
            <a:pPr algn="l" indent="0" marL="0">
              <a:buNone/>
            </a:pPr>
            <a:r>
              <a:rPr lang="en-US" sz="1600" b="1" dirty="0">
                <a:solidFill>
                  <a:srgbClr val="1E1E2E"/>
                </a:solidFill>
                <a:latin typeface="Arial" pitchFamily="34" charset="0"/>
                <a:ea typeface="Arial" pitchFamily="34" charset="-122"/>
                <a:cs typeface="Arial" pitchFamily="34" charset="-120"/>
              </a:rPr>
              <a:t>Supply Chain</a:t>
            </a:r>
            <a:endParaRPr lang="en-US" sz="1600" dirty="0"/>
          </a:p>
        </p:txBody>
      </p:sp>
      <p:sp>
        <p:nvSpPr>
          <p:cNvPr id="18" name="Text 16"/>
          <p:cNvSpPr/>
          <p:nvPr/>
        </p:nvSpPr>
        <p:spPr>
          <a:xfrm>
            <a:off x="4251960" y="3749040"/>
            <a:ext cx="2468880" cy="1097280"/>
          </a:xfrm>
          <a:prstGeom prst="rect">
            <a:avLst/>
          </a:prstGeom>
          <a:noFill/>
          <a:ln/>
        </p:spPr>
        <p:txBody>
          <a:bodyPr wrap="square" rtlCol="0" anchor="ctr"/>
          <a:lstStyle/>
          <a:p>
            <a:pPr algn="l" indent="0" marL="0">
              <a:buNone/>
            </a:pPr>
            <a:r>
              <a:rPr lang="en-US" sz="1100" dirty="0">
                <a:solidFill>
                  <a:srgbClr val="1E1E2E"/>
                </a:solidFill>
                <a:latin typeface="Arial" pitchFamily="34" charset="0"/>
                <a:ea typeface="Arial" pitchFamily="34" charset="-122"/>
                <a:cs typeface="Arial" pitchFamily="34" charset="-120"/>
              </a:rPr>
              <a:t>Year-round local production eliminates seasonality and reduces food miles by 90%+</a:t>
            </a:r>
            <a:endParaRPr lang="en-US" sz="1100" dirty="0"/>
          </a:p>
        </p:txBody>
      </p:sp>
      <p:sp>
        <p:nvSpPr>
          <p:cNvPr id="19" name="Text 17"/>
          <p:cNvSpPr/>
          <p:nvPr/>
        </p:nvSpPr>
        <p:spPr>
          <a:xfrm>
            <a:off x="457200" y="6400800"/>
            <a:ext cx="8229600" cy="365760"/>
          </a:xfrm>
          <a:prstGeom prst="rect">
            <a:avLst/>
          </a:prstGeom>
          <a:noFill/>
          <a:ln/>
        </p:spPr>
        <p:txBody>
          <a:bodyPr wrap="square" rtlCol="0" anchor="ctr"/>
          <a:lstStyle/>
          <a:p>
            <a:pPr algn="r" indent="0" marL="0">
              <a:buNone/>
            </a:pPr>
            <a:r>
              <a:rPr lang="en-US" sz="800" dirty="0">
                <a:solidFill>
                  <a:srgbClr val="94A3B8"/>
                </a:solidFill>
                <a:latin typeface="Arial" pitchFamily="34" charset="0"/>
                <a:ea typeface="Arial" pitchFamily="34" charset="-122"/>
                <a:cs typeface="Arial" pitchFamily="34" charset="-120"/>
              </a:rPr>
              <a:t>Opportunities · The Future of Vertical Farming · 12/15</a:t>
            </a:r>
            <a:endParaRPr lang="en-US" sz="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8FAFC"/>
        </a:solidFill>
      </p:bgPr>
    </p:bg>
    <p:spTree>
      <p:nvGrpSpPr>
        <p:cNvPr id="1" name=""/>
        <p:cNvGrpSpPr/>
        <p:nvPr/>
      </p:nvGrpSpPr>
      <p:grpSpPr>
        <a:xfrm>
          <a:off x="0" y="0"/>
          <a:ext cx="0" cy="0"/>
          <a:chOff x="0" y="0"/>
          <a:chExt cx="0" cy="0"/>
        </a:xfrm>
      </p:grpSpPr>
      <p:sp>
        <p:nvSpPr>
          <p:cNvPr id="2" name="Text 0"/>
          <p:cNvSpPr/>
          <p:nvPr/>
        </p:nvSpPr>
        <p:spPr>
          <a:xfrm>
            <a:off x="457200" y="274320"/>
            <a:ext cx="8229600" cy="914400"/>
          </a:xfrm>
          <a:prstGeom prst="rect">
            <a:avLst/>
          </a:prstGeom>
          <a:noFill/>
          <a:ln/>
        </p:spPr>
        <p:txBody>
          <a:bodyPr wrap="square" rtlCol="0" anchor="ctr"/>
          <a:lstStyle/>
          <a:p>
            <a:pPr algn="l" indent="0" marL="0">
              <a:buNone/>
            </a:pPr>
            <a:r>
              <a:rPr lang="en-US" sz="2800" b="1" dirty="0">
                <a:solidFill>
                  <a:srgbClr val="1E1E2E"/>
                </a:solidFill>
                <a:latin typeface="Arial" pitchFamily="34" charset="0"/>
                <a:ea typeface="Arial" pitchFamily="34" charset="-122"/>
                <a:cs typeface="Arial" pitchFamily="34" charset="-120"/>
              </a:rPr>
              <a:t>2025-2030: The Next Chapter</a:t>
            </a:r>
            <a:endParaRPr lang="en-US" sz="2800" dirty="0"/>
          </a:p>
        </p:txBody>
      </p:sp>
      <p:graphicFrame>
        <p:nvGraphicFramePr>
          <p:cNvPr id="3" name="Chart 0" descr=""/>
          <p:cNvGraphicFramePr/>
          <p:nvPr/>
        </p:nvGraphicFramePr>
        <p:xfrm>
          <a:off x="457200" y="1097280"/>
          <a:ext cx="3657600" cy="2560320"/>
        </p:xfrm>
        <a:graphic xmlns:a="http://schemas.openxmlformats.org/drawingml/2006/main">
          <a:graphicData uri="http://schemas.openxmlformats.org/drawingml/2006/chart">
            <c:chart xmlns:c="http://schemas.openxmlformats.org/drawingml/2006/chart" r:id="rId1"/>
          </a:graphicData>
        </a:graphic>
      </p:graphicFrame>
      <p:sp>
        <p:nvSpPr>
          <p:cNvPr id="4" name="Shape 1"/>
          <p:cNvSpPr/>
          <p:nvPr/>
        </p:nvSpPr>
        <p:spPr>
          <a:xfrm>
            <a:off x="4754880" y="1645920"/>
            <a:ext cx="548640" cy="548640"/>
          </a:xfrm>
          <a:prstGeom prst="ellipse">
            <a:avLst/>
          </a:prstGeom>
          <a:solidFill>
            <a:srgbClr val="6C3CE1"/>
          </a:solidFill>
          <a:ln w="191">
            <a:solidFill>
              <a:srgbClr val="3B82F6"/>
            </a:solidFill>
            <a:prstDash val="solid"/>
          </a:ln>
        </p:spPr>
      </p:sp>
      <p:sp>
        <p:nvSpPr>
          <p:cNvPr id="5" name="Text 2"/>
          <p:cNvSpPr/>
          <p:nvPr/>
        </p:nvSpPr>
        <p:spPr>
          <a:xfrm>
            <a:off x="4754880" y="1645920"/>
            <a:ext cx="548640" cy="548640"/>
          </a:xfrm>
          <a:prstGeom prst="rect">
            <a:avLst/>
          </a:prstGeom>
          <a:noFill/>
          <a:ln/>
        </p:spPr>
        <p:txBody>
          <a:bodyPr wrap="square" rtlCol="0" anchor="ctr"/>
          <a:lstStyle/>
          <a:p>
            <a:pPr algn="ctr" indent="0" marL="0">
              <a:buNone/>
            </a:pPr>
            <a:r>
              <a:rPr lang="en-US" sz="1600" b="1" dirty="0">
                <a:solidFill>
                  <a:srgbClr val="FFFFFF"/>
                </a:solidFill>
                <a:latin typeface="Arial" pitchFamily="34" charset="0"/>
                <a:ea typeface="Arial" pitchFamily="34" charset="-122"/>
                <a:cs typeface="Arial" pitchFamily="34" charset="-120"/>
              </a:rPr>
              <a:t>1</a:t>
            </a:r>
            <a:endParaRPr lang="en-US" sz="1600" dirty="0"/>
          </a:p>
        </p:txBody>
      </p:sp>
      <p:sp>
        <p:nvSpPr>
          <p:cNvPr id="6" name="Text 3"/>
          <p:cNvSpPr/>
          <p:nvPr/>
        </p:nvSpPr>
        <p:spPr>
          <a:xfrm>
            <a:off x="5303520" y="1783080"/>
            <a:ext cx="3200400" cy="365760"/>
          </a:xfrm>
          <a:prstGeom prst="rect">
            <a:avLst/>
          </a:prstGeom>
          <a:noFill/>
          <a:ln/>
        </p:spPr>
        <p:txBody>
          <a:bodyPr wrap="square" rtlCol="0" anchor="ctr"/>
          <a:lstStyle/>
          <a:p>
            <a:pPr algn="l" indent="0" marL="0">
              <a:buNone/>
            </a:pPr>
            <a:r>
              <a:rPr lang="en-US" sz="1200" dirty="0">
                <a:solidFill>
                  <a:srgbClr val="1E1E2E"/>
                </a:solidFill>
                <a:latin typeface="Arial" pitchFamily="34" charset="0"/>
                <a:ea typeface="Arial" pitchFamily="34" charset="-122"/>
                <a:cs typeface="Arial" pitchFamily="34" charset="-120"/>
              </a:rPr>
              <a:t>2026: First billion-dollar vertical farm IPO</a:t>
            </a:r>
            <a:endParaRPr lang="en-US" sz="1200" dirty="0"/>
          </a:p>
        </p:txBody>
      </p:sp>
      <p:sp>
        <p:nvSpPr>
          <p:cNvPr id="7" name="Shape 4"/>
          <p:cNvSpPr/>
          <p:nvPr/>
        </p:nvSpPr>
        <p:spPr>
          <a:xfrm>
            <a:off x="4754880" y="2468880"/>
            <a:ext cx="548640" cy="548640"/>
          </a:xfrm>
          <a:prstGeom prst="ellipse">
            <a:avLst/>
          </a:prstGeom>
          <a:solidFill>
            <a:srgbClr val="3B82F6"/>
          </a:solidFill>
          <a:ln w="191">
            <a:solidFill>
              <a:srgbClr val="3B82F6"/>
            </a:solidFill>
            <a:prstDash val="solid"/>
          </a:ln>
        </p:spPr>
      </p:sp>
      <p:sp>
        <p:nvSpPr>
          <p:cNvPr id="8" name="Text 5"/>
          <p:cNvSpPr/>
          <p:nvPr/>
        </p:nvSpPr>
        <p:spPr>
          <a:xfrm>
            <a:off x="4754880" y="2468880"/>
            <a:ext cx="548640" cy="548640"/>
          </a:xfrm>
          <a:prstGeom prst="rect">
            <a:avLst/>
          </a:prstGeom>
          <a:noFill/>
          <a:ln/>
        </p:spPr>
        <p:txBody>
          <a:bodyPr wrap="square" rtlCol="0" anchor="ctr"/>
          <a:lstStyle/>
          <a:p>
            <a:pPr algn="ctr" indent="0" marL="0">
              <a:buNone/>
            </a:pPr>
            <a:r>
              <a:rPr lang="en-US" sz="1600" b="1" dirty="0">
                <a:solidFill>
                  <a:srgbClr val="FFFFFF"/>
                </a:solidFill>
                <a:latin typeface="Arial" pitchFamily="34" charset="0"/>
                <a:ea typeface="Arial" pitchFamily="34" charset="-122"/>
                <a:cs typeface="Arial" pitchFamily="34" charset="-120"/>
              </a:rPr>
              <a:t>2</a:t>
            </a:r>
            <a:endParaRPr lang="en-US" sz="1600" dirty="0"/>
          </a:p>
        </p:txBody>
      </p:sp>
      <p:sp>
        <p:nvSpPr>
          <p:cNvPr id="9" name="Text 6"/>
          <p:cNvSpPr/>
          <p:nvPr/>
        </p:nvSpPr>
        <p:spPr>
          <a:xfrm>
            <a:off x="5303520" y="2606040"/>
            <a:ext cx="3200400" cy="365760"/>
          </a:xfrm>
          <a:prstGeom prst="rect">
            <a:avLst/>
          </a:prstGeom>
          <a:noFill/>
          <a:ln/>
        </p:spPr>
        <p:txBody>
          <a:bodyPr wrap="square" rtlCol="0" anchor="ctr"/>
          <a:lstStyle/>
          <a:p>
            <a:pPr algn="l" indent="0" marL="0">
              <a:buNone/>
            </a:pPr>
            <a:r>
              <a:rPr lang="en-US" sz="1200" dirty="0">
                <a:solidFill>
                  <a:srgbClr val="1E1E2E"/>
                </a:solidFill>
                <a:latin typeface="Arial" pitchFamily="34" charset="0"/>
                <a:ea typeface="Arial" pitchFamily="34" charset="-122"/>
                <a:cs typeface="Arial" pitchFamily="34" charset="-120"/>
              </a:rPr>
              <a:t>2028: Energy costs drop 40% with renewables</a:t>
            </a:r>
            <a:endParaRPr lang="en-US" sz="1200" dirty="0"/>
          </a:p>
        </p:txBody>
      </p:sp>
      <p:sp>
        <p:nvSpPr>
          <p:cNvPr id="10" name="Shape 7"/>
          <p:cNvSpPr/>
          <p:nvPr/>
        </p:nvSpPr>
        <p:spPr>
          <a:xfrm>
            <a:off x="4754880" y="3291840"/>
            <a:ext cx="548640" cy="548640"/>
          </a:xfrm>
          <a:prstGeom prst="ellipse">
            <a:avLst/>
          </a:prstGeom>
          <a:solidFill>
            <a:srgbClr val="F59E0B"/>
          </a:solidFill>
          <a:ln w="191">
            <a:solidFill>
              <a:srgbClr val="3B82F6"/>
            </a:solidFill>
            <a:prstDash val="solid"/>
          </a:ln>
        </p:spPr>
      </p:sp>
      <p:sp>
        <p:nvSpPr>
          <p:cNvPr id="11" name="Text 8"/>
          <p:cNvSpPr/>
          <p:nvPr/>
        </p:nvSpPr>
        <p:spPr>
          <a:xfrm>
            <a:off x="4754880" y="3291840"/>
            <a:ext cx="548640" cy="548640"/>
          </a:xfrm>
          <a:prstGeom prst="rect">
            <a:avLst/>
          </a:prstGeom>
          <a:noFill/>
          <a:ln/>
        </p:spPr>
        <p:txBody>
          <a:bodyPr wrap="square" rtlCol="0" anchor="ctr"/>
          <a:lstStyle/>
          <a:p>
            <a:pPr algn="ctr" indent="0" marL="0">
              <a:buNone/>
            </a:pPr>
            <a:r>
              <a:rPr lang="en-US" sz="1600" b="1" dirty="0">
                <a:solidFill>
                  <a:srgbClr val="FFFFFF"/>
                </a:solidFill>
                <a:latin typeface="Arial" pitchFamily="34" charset="0"/>
                <a:ea typeface="Arial" pitchFamily="34" charset="-122"/>
                <a:cs typeface="Arial" pitchFamily="34" charset="-120"/>
              </a:rPr>
              <a:t>3</a:t>
            </a:r>
            <a:endParaRPr lang="en-US" sz="1600" dirty="0"/>
          </a:p>
        </p:txBody>
      </p:sp>
      <p:sp>
        <p:nvSpPr>
          <p:cNvPr id="12" name="Text 9"/>
          <p:cNvSpPr/>
          <p:nvPr/>
        </p:nvSpPr>
        <p:spPr>
          <a:xfrm>
            <a:off x="5303520" y="3429000"/>
            <a:ext cx="3200400" cy="365760"/>
          </a:xfrm>
          <a:prstGeom prst="rect">
            <a:avLst/>
          </a:prstGeom>
          <a:noFill/>
          <a:ln/>
        </p:spPr>
        <p:txBody>
          <a:bodyPr wrap="square" rtlCol="0" anchor="ctr"/>
          <a:lstStyle/>
          <a:p>
            <a:pPr algn="l" indent="0" marL="0">
              <a:buNone/>
            </a:pPr>
            <a:r>
              <a:rPr lang="en-US" sz="1200" dirty="0">
                <a:solidFill>
                  <a:srgbClr val="1E1E2E"/>
                </a:solidFill>
                <a:latin typeface="Arial" pitchFamily="34" charset="0"/>
                <a:ea typeface="Arial" pitchFamily="34" charset="-122"/>
                <a:cs typeface="Arial" pitchFamily="34" charset="-120"/>
              </a:rPr>
              <a:t>2030: 10% of leafy greens from vertical farms globally</a:t>
            </a:r>
            <a:endParaRPr lang="en-US" sz="1200" dirty="0"/>
          </a:p>
        </p:txBody>
      </p:sp>
      <p:sp>
        <p:nvSpPr>
          <p:cNvPr id="13" name="Text 10"/>
          <p:cNvSpPr/>
          <p:nvPr/>
        </p:nvSpPr>
        <p:spPr>
          <a:xfrm>
            <a:off x="457200" y="6400800"/>
            <a:ext cx="8229600" cy="365760"/>
          </a:xfrm>
          <a:prstGeom prst="rect">
            <a:avLst/>
          </a:prstGeom>
          <a:noFill/>
          <a:ln/>
        </p:spPr>
        <p:txBody>
          <a:bodyPr wrap="square" rtlCol="0" anchor="ctr"/>
          <a:lstStyle/>
          <a:p>
            <a:pPr algn="r" indent="0" marL="0">
              <a:buNone/>
            </a:pPr>
            <a:r>
              <a:rPr lang="en-US" sz="800" dirty="0">
                <a:solidFill>
                  <a:srgbClr val="94A3B8"/>
                </a:solidFill>
                <a:latin typeface="Arial" pitchFamily="34" charset="0"/>
                <a:ea typeface="Arial" pitchFamily="34" charset="-122"/>
                <a:cs typeface="Arial" pitchFamily="34" charset="-120"/>
              </a:rPr>
              <a:t>Future Outlook · The Future of Vertical Farming · 13/15</a:t>
            </a:r>
            <a:endParaRPr lang="en-US" sz="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8FAFC"/>
        </a:solidFill>
      </p:bgPr>
    </p:bg>
    <p:spTree>
      <p:nvGrpSpPr>
        <p:cNvPr id="1" name=""/>
        <p:cNvGrpSpPr/>
        <p:nvPr/>
      </p:nvGrpSpPr>
      <p:grpSpPr>
        <a:xfrm>
          <a:off x="0" y="0"/>
          <a:ext cx="0" cy="0"/>
          <a:chOff x="0" y="0"/>
          <a:chExt cx="0" cy="0"/>
        </a:xfrm>
      </p:grpSpPr>
      <p:sp>
        <p:nvSpPr>
          <p:cNvPr id="2" name="Text 0"/>
          <p:cNvSpPr/>
          <p:nvPr/>
        </p:nvSpPr>
        <p:spPr>
          <a:xfrm>
            <a:off x="457200" y="274320"/>
            <a:ext cx="8229600" cy="914400"/>
          </a:xfrm>
          <a:prstGeom prst="rect">
            <a:avLst/>
          </a:prstGeom>
          <a:noFill/>
          <a:ln/>
        </p:spPr>
        <p:txBody>
          <a:bodyPr wrap="square" rtlCol="0" anchor="ctr"/>
          <a:lstStyle/>
          <a:p>
            <a:pPr algn="l" indent="0" marL="0">
              <a:buNone/>
            </a:pPr>
            <a:r>
              <a:rPr lang="en-US" sz="2800" b="1" dirty="0">
                <a:solidFill>
                  <a:srgbClr val="1E1E2E"/>
                </a:solidFill>
                <a:latin typeface="Arial" pitchFamily="34" charset="0"/>
                <a:ea typeface="Arial" pitchFamily="34" charset="-122"/>
                <a:cs typeface="Arial" pitchFamily="34" charset="-120"/>
              </a:rPr>
              <a:t>Key Takeaways</a:t>
            </a:r>
            <a:endParaRPr lang="en-US" sz="2800" dirty="0"/>
          </a:p>
        </p:txBody>
      </p:sp>
      <p:sp>
        <p:nvSpPr>
          <p:cNvPr id="3" name="Shape 1"/>
          <p:cNvSpPr/>
          <p:nvPr/>
        </p:nvSpPr>
        <p:spPr>
          <a:xfrm>
            <a:off x="457200" y="1371600"/>
            <a:ext cx="548640" cy="548640"/>
          </a:xfrm>
          <a:prstGeom prst="ellipse">
            <a:avLst/>
          </a:prstGeom>
          <a:solidFill>
            <a:srgbClr val="6C3CE1"/>
          </a:solidFill>
          <a:ln w="254">
            <a:solidFill>
              <a:srgbClr val="3B82F6"/>
            </a:solidFill>
            <a:prstDash val="solid"/>
          </a:ln>
        </p:spPr>
      </p:sp>
      <p:sp>
        <p:nvSpPr>
          <p:cNvPr id="4" name="Text 2"/>
          <p:cNvSpPr/>
          <p:nvPr/>
        </p:nvSpPr>
        <p:spPr>
          <a:xfrm>
            <a:off x="457200" y="1371600"/>
            <a:ext cx="548640" cy="548640"/>
          </a:xfrm>
          <a:prstGeom prst="rect">
            <a:avLst/>
          </a:prstGeom>
          <a:noFill/>
          <a:ln/>
        </p:spPr>
        <p:txBody>
          <a:bodyPr wrap="square" rtlCol="0" anchor="ctr"/>
          <a:lstStyle/>
          <a:p>
            <a:pPr algn="ctr" indent="0" marL="0">
              <a:buNone/>
            </a:pPr>
            <a:r>
              <a:rPr lang="en-US" sz="1800" b="1" dirty="0">
                <a:solidFill>
                  <a:srgbClr val="FFFFFF"/>
                </a:solidFill>
                <a:latin typeface="Arial" pitchFamily="34" charset="0"/>
                <a:ea typeface="Arial" pitchFamily="34" charset="-122"/>
                <a:cs typeface="Arial" pitchFamily="34" charset="-120"/>
              </a:rPr>
              <a:t>1</a:t>
            </a:r>
            <a:endParaRPr lang="en-US" sz="1800" dirty="0"/>
          </a:p>
        </p:txBody>
      </p:sp>
      <p:sp>
        <p:nvSpPr>
          <p:cNvPr id="5" name="Text 3"/>
          <p:cNvSpPr/>
          <p:nvPr/>
        </p:nvSpPr>
        <p:spPr>
          <a:xfrm>
            <a:off x="1188720" y="1463040"/>
            <a:ext cx="6400800" cy="457200"/>
          </a:xfrm>
          <a:prstGeom prst="rect">
            <a:avLst/>
          </a:prstGeom>
          <a:noFill/>
          <a:ln/>
        </p:spPr>
        <p:txBody>
          <a:bodyPr wrap="square" rtlCol="0" anchor="ctr"/>
          <a:lstStyle/>
          <a:p>
            <a:pPr algn="l" indent="0" marL="0">
              <a:buNone/>
            </a:pPr>
            <a:r>
              <a:rPr lang="en-US" sz="1600" b="1" dirty="0">
                <a:solidFill>
                  <a:srgbClr val="1E1E2E"/>
                </a:solidFill>
                <a:latin typeface="Arial" pitchFamily="34" charset="0"/>
                <a:ea typeface="Arial" pitchFamily="34" charset="-122"/>
                <a:cs typeface="Arial" pitchFamily="34" charset="-120"/>
              </a:rPr>
              <a:t>Traditional agriculture cannot scale to feed urban populations</a:t>
            </a:r>
            <a:endParaRPr lang="en-US" sz="1600" dirty="0"/>
          </a:p>
        </p:txBody>
      </p:sp>
      <p:sp>
        <p:nvSpPr>
          <p:cNvPr id="6" name="Shape 4"/>
          <p:cNvSpPr/>
          <p:nvPr/>
        </p:nvSpPr>
        <p:spPr>
          <a:xfrm>
            <a:off x="457200" y="2148840"/>
            <a:ext cx="548640" cy="548640"/>
          </a:xfrm>
          <a:prstGeom prst="ellipse">
            <a:avLst/>
          </a:prstGeom>
          <a:solidFill>
            <a:srgbClr val="3B82F6"/>
          </a:solidFill>
          <a:ln w="254">
            <a:solidFill>
              <a:srgbClr val="3B82F6"/>
            </a:solidFill>
            <a:prstDash val="solid"/>
          </a:ln>
        </p:spPr>
      </p:sp>
      <p:sp>
        <p:nvSpPr>
          <p:cNvPr id="7" name="Text 5"/>
          <p:cNvSpPr/>
          <p:nvPr/>
        </p:nvSpPr>
        <p:spPr>
          <a:xfrm>
            <a:off x="457200" y="2148840"/>
            <a:ext cx="548640" cy="548640"/>
          </a:xfrm>
          <a:prstGeom prst="rect">
            <a:avLst/>
          </a:prstGeom>
          <a:noFill/>
          <a:ln/>
        </p:spPr>
        <p:txBody>
          <a:bodyPr wrap="square" rtlCol="0" anchor="ctr"/>
          <a:lstStyle/>
          <a:p>
            <a:pPr algn="ctr" indent="0" marL="0">
              <a:buNone/>
            </a:pPr>
            <a:r>
              <a:rPr lang="en-US" sz="1800" b="1" dirty="0">
                <a:solidFill>
                  <a:srgbClr val="FFFFFF"/>
                </a:solidFill>
                <a:latin typeface="Arial" pitchFamily="34" charset="0"/>
                <a:ea typeface="Arial" pitchFamily="34" charset="-122"/>
                <a:cs typeface="Arial" pitchFamily="34" charset="-120"/>
              </a:rPr>
              <a:t>2</a:t>
            </a:r>
            <a:endParaRPr lang="en-US" sz="1800" dirty="0"/>
          </a:p>
        </p:txBody>
      </p:sp>
      <p:sp>
        <p:nvSpPr>
          <p:cNvPr id="8" name="Text 6"/>
          <p:cNvSpPr/>
          <p:nvPr/>
        </p:nvSpPr>
        <p:spPr>
          <a:xfrm>
            <a:off x="1188720" y="2240280"/>
            <a:ext cx="6400800" cy="457200"/>
          </a:xfrm>
          <a:prstGeom prst="rect">
            <a:avLst/>
          </a:prstGeom>
          <a:noFill/>
          <a:ln/>
        </p:spPr>
        <p:txBody>
          <a:bodyPr wrap="square" rtlCol="0" anchor="ctr"/>
          <a:lstStyle/>
          <a:p>
            <a:pPr algn="l" indent="0" marL="0">
              <a:buNone/>
            </a:pPr>
            <a:r>
              <a:rPr lang="en-US" sz="1600" b="1" dirty="0">
                <a:solidFill>
                  <a:srgbClr val="1E1E2E"/>
                </a:solidFill>
                <a:latin typeface="Arial" pitchFamily="34" charset="0"/>
                <a:ea typeface="Arial" pitchFamily="34" charset="-122"/>
                <a:cs typeface="Arial" pitchFamily="34" charset="-120"/>
              </a:rPr>
              <a:t>Vertical farming offers 300x yield with minimal resources</a:t>
            </a:r>
            <a:endParaRPr lang="en-US" sz="1600" dirty="0"/>
          </a:p>
        </p:txBody>
      </p:sp>
      <p:sp>
        <p:nvSpPr>
          <p:cNvPr id="9" name="Shape 7"/>
          <p:cNvSpPr/>
          <p:nvPr/>
        </p:nvSpPr>
        <p:spPr>
          <a:xfrm>
            <a:off x="457200" y="2926080"/>
            <a:ext cx="548640" cy="548640"/>
          </a:xfrm>
          <a:prstGeom prst="ellipse">
            <a:avLst/>
          </a:prstGeom>
          <a:solidFill>
            <a:srgbClr val="F59E0B"/>
          </a:solidFill>
          <a:ln w="254">
            <a:solidFill>
              <a:srgbClr val="3B82F6"/>
            </a:solidFill>
            <a:prstDash val="solid"/>
          </a:ln>
        </p:spPr>
      </p:sp>
      <p:sp>
        <p:nvSpPr>
          <p:cNvPr id="10" name="Text 8"/>
          <p:cNvSpPr/>
          <p:nvPr/>
        </p:nvSpPr>
        <p:spPr>
          <a:xfrm>
            <a:off x="457200" y="2926080"/>
            <a:ext cx="548640" cy="548640"/>
          </a:xfrm>
          <a:prstGeom prst="rect">
            <a:avLst/>
          </a:prstGeom>
          <a:noFill/>
          <a:ln/>
        </p:spPr>
        <p:txBody>
          <a:bodyPr wrap="square" rtlCol="0" anchor="ctr"/>
          <a:lstStyle/>
          <a:p>
            <a:pPr algn="ctr" indent="0" marL="0">
              <a:buNone/>
            </a:pPr>
            <a:r>
              <a:rPr lang="en-US" sz="1800" b="1" dirty="0">
                <a:solidFill>
                  <a:srgbClr val="FFFFFF"/>
                </a:solidFill>
                <a:latin typeface="Arial" pitchFamily="34" charset="0"/>
                <a:ea typeface="Arial" pitchFamily="34" charset="-122"/>
                <a:cs typeface="Arial" pitchFamily="34" charset="-120"/>
              </a:rPr>
              <a:t>3</a:t>
            </a:r>
            <a:endParaRPr lang="en-US" sz="1800" dirty="0"/>
          </a:p>
        </p:txBody>
      </p:sp>
      <p:sp>
        <p:nvSpPr>
          <p:cNvPr id="11" name="Text 9"/>
          <p:cNvSpPr/>
          <p:nvPr/>
        </p:nvSpPr>
        <p:spPr>
          <a:xfrm>
            <a:off x="1188720" y="3017520"/>
            <a:ext cx="6400800" cy="457200"/>
          </a:xfrm>
          <a:prstGeom prst="rect">
            <a:avLst/>
          </a:prstGeom>
          <a:noFill/>
          <a:ln/>
        </p:spPr>
        <p:txBody>
          <a:bodyPr wrap="square" rtlCol="0" anchor="ctr"/>
          <a:lstStyle/>
          <a:p>
            <a:pPr algn="l" indent="0" marL="0">
              <a:buNone/>
            </a:pPr>
            <a:r>
              <a:rPr lang="en-US" sz="1600" b="1" dirty="0">
                <a:solidFill>
                  <a:srgbClr val="1E1E2E"/>
                </a:solidFill>
                <a:latin typeface="Arial" pitchFamily="34" charset="0"/>
                <a:ea typeface="Arial" pitchFamily="34" charset="-122"/>
                <a:cs typeface="Arial" pitchFamily="34" charset="-120"/>
              </a:rPr>
              <a:t>Market growing at 35% CAGR with strong tailwinds</a:t>
            </a:r>
            <a:endParaRPr lang="en-US" sz="1600" dirty="0"/>
          </a:p>
        </p:txBody>
      </p:sp>
      <p:sp>
        <p:nvSpPr>
          <p:cNvPr id="12" name="Shape 10"/>
          <p:cNvSpPr/>
          <p:nvPr/>
        </p:nvSpPr>
        <p:spPr>
          <a:xfrm>
            <a:off x="457200" y="3703320"/>
            <a:ext cx="548640" cy="548640"/>
          </a:xfrm>
          <a:prstGeom prst="ellipse">
            <a:avLst/>
          </a:prstGeom>
          <a:solidFill>
            <a:srgbClr val="10B981"/>
          </a:solidFill>
          <a:ln w="254">
            <a:solidFill>
              <a:srgbClr val="3B82F6"/>
            </a:solidFill>
            <a:prstDash val="solid"/>
          </a:ln>
        </p:spPr>
      </p:sp>
      <p:sp>
        <p:nvSpPr>
          <p:cNvPr id="13" name="Text 11"/>
          <p:cNvSpPr/>
          <p:nvPr/>
        </p:nvSpPr>
        <p:spPr>
          <a:xfrm>
            <a:off x="457200" y="3703320"/>
            <a:ext cx="548640" cy="548640"/>
          </a:xfrm>
          <a:prstGeom prst="rect">
            <a:avLst/>
          </a:prstGeom>
          <a:noFill/>
          <a:ln/>
        </p:spPr>
        <p:txBody>
          <a:bodyPr wrap="square" rtlCol="0" anchor="ctr"/>
          <a:lstStyle/>
          <a:p>
            <a:pPr algn="ctr" indent="0" marL="0">
              <a:buNone/>
            </a:pPr>
            <a:r>
              <a:rPr lang="en-US" sz="1800" b="1" dirty="0">
                <a:solidFill>
                  <a:srgbClr val="FFFFFF"/>
                </a:solidFill>
                <a:latin typeface="Arial" pitchFamily="34" charset="0"/>
                <a:ea typeface="Arial" pitchFamily="34" charset="-122"/>
                <a:cs typeface="Arial" pitchFamily="34" charset="-120"/>
              </a:rPr>
              <a:t>4</a:t>
            </a:r>
            <a:endParaRPr lang="en-US" sz="1800" dirty="0"/>
          </a:p>
        </p:txBody>
      </p:sp>
      <p:sp>
        <p:nvSpPr>
          <p:cNvPr id="14" name="Text 12"/>
          <p:cNvSpPr/>
          <p:nvPr/>
        </p:nvSpPr>
        <p:spPr>
          <a:xfrm>
            <a:off x="1188720" y="3794760"/>
            <a:ext cx="6400800" cy="457200"/>
          </a:xfrm>
          <a:prstGeom prst="rect">
            <a:avLst/>
          </a:prstGeom>
          <a:noFill/>
          <a:ln/>
        </p:spPr>
        <p:txBody>
          <a:bodyPr wrap="square" rtlCol="0" anchor="ctr"/>
          <a:lstStyle/>
          <a:p>
            <a:pPr algn="l" indent="0" marL="0">
              <a:buNone/>
            </a:pPr>
            <a:r>
              <a:rPr lang="en-US" sz="1600" b="1" dirty="0">
                <a:solidFill>
                  <a:srgbClr val="1E1E2E"/>
                </a:solidFill>
                <a:latin typeface="Arial" pitchFamily="34" charset="0"/>
                <a:ea typeface="Arial" pitchFamily="34" charset="-122"/>
                <a:cs typeface="Arial" pitchFamily="34" charset="-120"/>
              </a:rPr>
              <a:t>Energy costs remain the largest barrier to profitability</a:t>
            </a:r>
            <a:endParaRPr lang="en-US" sz="1600" dirty="0"/>
          </a:p>
        </p:txBody>
      </p:sp>
      <p:sp>
        <p:nvSpPr>
          <p:cNvPr id="15" name="Shape 13"/>
          <p:cNvSpPr/>
          <p:nvPr/>
        </p:nvSpPr>
        <p:spPr>
          <a:xfrm>
            <a:off x="457200" y="4480560"/>
            <a:ext cx="548640" cy="548640"/>
          </a:xfrm>
          <a:prstGeom prst="ellipse">
            <a:avLst/>
          </a:prstGeom>
          <a:solidFill>
            <a:srgbClr val="EF4444"/>
          </a:solidFill>
          <a:ln w="254">
            <a:solidFill>
              <a:srgbClr val="3B82F6"/>
            </a:solidFill>
            <a:prstDash val="solid"/>
          </a:ln>
        </p:spPr>
      </p:sp>
      <p:sp>
        <p:nvSpPr>
          <p:cNvPr id="16" name="Text 14"/>
          <p:cNvSpPr/>
          <p:nvPr/>
        </p:nvSpPr>
        <p:spPr>
          <a:xfrm>
            <a:off x="457200" y="4480560"/>
            <a:ext cx="548640" cy="548640"/>
          </a:xfrm>
          <a:prstGeom prst="rect">
            <a:avLst/>
          </a:prstGeom>
          <a:noFill/>
          <a:ln/>
        </p:spPr>
        <p:txBody>
          <a:bodyPr wrap="square" rtlCol="0" anchor="ctr"/>
          <a:lstStyle/>
          <a:p>
            <a:pPr algn="ctr" indent="0" marL="0">
              <a:buNone/>
            </a:pPr>
            <a:r>
              <a:rPr lang="en-US" sz="1800" b="1" dirty="0">
                <a:solidFill>
                  <a:srgbClr val="FFFFFF"/>
                </a:solidFill>
                <a:latin typeface="Arial" pitchFamily="34" charset="0"/>
                <a:ea typeface="Arial" pitchFamily="34" charset="-122"/>
                <a:cs typeface="Arial" pitchFamily="34" charset="-120"/>
              </a:rPr>
              <a:t>5</a:t>
            </a:r>
            <a:endParaRPr lang="en-US" sz="1800" dirty="0"/>
          </a:p>
        </p:txBody>
      </p:sp>
      <p:sp>
        <p:nvSpPr>
          <p:cNvPr id="17" name="Text 15"/>
          <p:cNvSpPr/>
          <p:nvPr/>
        </p:nvSpPr>
        <p:spPr>
          <a:xfrm>
            <a:off x="1188720" y="4572000"/>
            <a:ext cx="6400800" cy="457200"/>
          </a:xfrm>
          <a:prstGeom prst="rect">
            <a:avLst/>
          </a:prstGeom>
          <a:noFill/>
          <a:ln/>
        </p:spPr>
        <p:txBody>
          <a:bodyPr wrap="square" rtlCol="0" anchor="ctr"/>
          <a:lstStyle/>
          <a:p>
            <a:pPr algn="l" indent="0" marL="0">
              <a:buNone/>
            </a:pPr>
            <a:r>
              <a:rPr lang="en-US" sz="1600" b="1" dirty="0">
                <a:solidFill>
                  <a:srgbClr val="1E1E2E"/>
                </a:solidFill>
                <a:latin typeface="Arial" pitchFamily="34" charset="0"/>
                <a:ea typeface="Arial" pitchFamily="34" charset="-122"/>
                <a:cs typeface="Arial" pitchFamily="34" charset="-120"/>
              </a:rPr>
              <a:t>Integration with renewable energy is the key breakthrough</a:t>
            </a:r>
            <a:endParaRPr lang="en-US" sz="1600" dirty="0"/>
          </a:p>
        </p:txBody>
      </p:sp>
      <p:sp>
        <p:nvSpPr>
          <p:cNvPr id="18" name="Text 16"/>
          <p:cNvSpPr/>
          <p:nvPr/>
        </p:nvSpPr>
        <p:spPr>
          <a:xfrm>
            <a:off x="457200" y="6400800"/>
            <a:ext cx="8229600" cy="365760"/>
          </a:xfrm>
          <a:prstGeom prst="rect">
            <a:avLst/>
          </a:prstGeom>
          <a:noFill/>
          <a:ln/>
        </p:spPr>
        <p:txBody>
          <a:bodyPr wrap="square" rtlCol="0" anchor="ctr"/>
          <a:lstStyle/>
          <a:p>
            <a:pPr algn="r" indent="0" marL="0">
              <a:buNone/>
            </a:pPr>
            <a:r>
              <a:rPr lang="en-US" sz="800" dirty="0">
                <a:solidFill>
                  <a:srgbClr val="94A3B8"/>
                </a:solidFill>
                <a:latin typeface="Arial" pitchFamily="34" charset="0"/>
                <a:ea typeface="Arial" pitchFamily="34" charset="-122"/>
                <a:cs typeface="Arial" pitchFamily="34" charset="-120"/>
              </a:rPr>
              <a:t>Takeaways · The Future of Vertical Farming · 14/15</a:t>
            </a:r>
            <a:endParaRPr lang="en-US" sz="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spTree>
      <p:nvGrpSpPr>
        <p:cNvPr id="1" name=""/>
        <p:cNvGrpSpPr/>
        <p:nvPr/>
      </p:nvGrpSpPr>
      <p:grpSpPr>
        <a:xfrm>
          <a:off x="0" y="0"/>
          <a:ext cx="0" cy="0"/>
          <a:chOff x="0" y="0"/>
          <a:chExt cx="0" cy="0"/>
        </a:xfrm>
      </p:grpSpPr>
      <p:sp>
        <p:nvSpPr>
          <p:cNvPr id="2" name="Shape 0"/>
          <p:cNvSpPr/>
          <p:nvPr/>
        </p:nvSpPr>
        <p:spPr>
          <a:xfrm>
            <a:off x="0" y="0"/>
            <a:ext cx="8229600" cy="4572000"/>
          </a:xfrm>
          <a:prstGeom prst="rect">
            <a:avLst/>
          </a:prstGeom>
          <a:solidFill>
            <a:srgbClr val="6C3CE1"/>
          </a:solidFill>
          <a:ln/>
        </p:spPr>
      </p:sp>
      <p:sp>
        <p:nvSpPr>
          <p:cNvPr id="3" name="Shape 1"/>
          <p:cNvSpPr/>
          <p:nvPr/>
        </p:nvSpPr>
        <p:spPr>
          <a:xfrm>
            <a:off x="4114800" y="0"/>
            <a:ext cx="4114800" cy="4572000"/>
          </a:xfrm>
          <a:prstGeom prst="rect">
            <a:avLst/>
          </a:prstGeom>
          <a:solidFill>
            <a:srgbClr val="3B82F6"/>
          </a:solidFill>
          <a:ln/>
        </p:spPr>
      </p:sp>
      <p:sp>
        <p:nvSpPr>
          <p:cNvPr id="4" name="Text 2"/>
          <p:cNvSpPr/>
          <p:nvPr/>
        </p:nvSpPr>
        <p:spPr>
          <a:xfrm>
            <a:off x="457200" y="1645920"/>
            <a:ext cx="7315200" cy="914400"/>
          </a:xfrm>
          <a:prstGeom prst="rect">
            <a:avLst/>
          </a:prstGeom>
          <a:noFill/>
          <a:ln/>
        </p:spPr>
        <p:txBody>
          <a:bodyPr wrap="square" rtlCol="0" anchor="ctr"/>
          <a:lstStyle/>
          <a:p>
            <a:pPr algn="ctr" indent="0" marL="0">
              <a:buNone/>
            </a:pPr>
            <a:r>
              <a:rPr lang="en-US" sz="5200" b="1" dirty="0">
                <a:solidFill>
                  <a:srgbClr val="FFFFFF"/>
                </a:solidFill>
                <a:latin typeface="Arial" pitchFamily="34" charset="0"/>
                <a:ea typeface="Arial" pitchFamily="34" charset="-122"/>
                <a:cs typeface="Arial" pitchFamily="34" charset="-120"/>
              </a:rPr>
              <a:t>Thank You</a:t>
            </a:r>
            <a:endParaRPr lang="en-US" sz="5200" dirty="0"/>
          </a:p>
        </p:txBody>
      </p:sp>
      <p:sp>
        <p:nvSpPr>
          <p:cNvPr id="5" name="Text 3"/>
          <p:cNvSpPr/>
          <p:nvPr/>
        </p:nvSpPr>
        <p:spPr>
          <a:xfrm>
            <a:off x="457200" y="2743200"/>
            <a:ext cx="7315200" cy="548640"/>
          </a:xfrm>
          <a:prstGeom prst="rect">
            <a:avLst/>
          </a:prstGeom>
          <a:noFill/>
          <a:ln/>
        </p:spPr>
        <p:txBody>
          <a:bodyPr wrap="square" rtlCol="0" anchor="ctr"/>
          <a:lstStyle/>
          <a:p>
            <a:pPr algn="ctr" indent="0" marL="0">
              <a:buNone/>
            </a:pPr>
            <a:r>
              <a:rPr lang="en-US" sz="2400" dirty="0">
                <a:solidFill>
                  <a:srgbClr val="94A3B8"/>
                </a:solidFill>
                <a:latin typeface="Arial" pitchFamily="34" charset="0"/>
                <a:ea typeface="Arial" pitchFamily="34" charset="-122"/>
                <a:cs typeface="Arial" pitchFamily="34" charset="-120"/>
              </a:rPr>
              <a:t>Questions &amp; Discussion</a:t>
            </a:r>
            <a:endParaRPr lang="en-US" sz="2400" dirty="0"/>
          </a:p>
        </p:txBody>
      </p:sp>
      <p:sp>
        <p:nvSpPr>
          <p:cNvPr id="6" name="Text 4"/>
          <p:cNvSpPr/>
          <p:nvPr/>
        </p:nvSpPr>
        <p:spPr>
          <a:xfrm>
            <a:off x="457200" y="3474720"/>
            <a:ext cx="7315200" cy="365760"/>
          </a:xfrm>
          <a:prstGeom prst="rect">
            <a:avLst/>
          </a:prstGeom>
          <a:noFill/>
          <a:ln/>
        </p:spPr>
        <p:txBody>
          <a:bodyPr wrap="square" rtlCol="0" anchor="ctr"/>
          <a:lstStyle/>
          <a:p>
            <a:pPr algn="ctr" indent="0" marL="0">
              <a:buNone/>
            </a:pPr>
            <a:r>
              <a:rPr lang="en-US" sz="1400" dirty="0">
                <a:solidFill>
                  <a:srgbClr val="94A3B8"/>
                </a:solidFill>
                <a:latin typeface="Arial" pitchFamily="34" charset="0"/>
                <a:ea typeface="Arial" pitchFamily="34" charset="-122"/>
                <a:cs typeface="Arial" pitchFamily="34" charset="-120"/>
              </a:rPr>
              <a:t>VerticalFarmingInstitute@example.com</a:t>
            </a:r>
            <a:endParaRPr lang="en-US" sz="1400" dirty="0"/>
          </a:p>
        </p:txBody>
      </p:sp>
      <p:sp>
        <p:nvSpPr>
          <p:cNvPr id="7" name="Text 5"/>
          <p:cNvSpPr/>
          <p:nvPr/>
        </p:nvSpPr>
        <p:spPr>
          <a:xfrm>
            <a:off x="457200" y="3931920"/>
            <a:ext cx="7315200" cy="274320"/>
          </a:xfrm>
          <a:prstGeom prst="rect">
            <a:avLst/>
          </a:prstGeom>
          <a:noFill/>
          <a:ln/>
        </p:spPr>
        <p:txBody>
          <a:bodyPr wrap="square" rtlCol="0" anchor="ctr"/>
          <a:lstStyle/>
          <a:p>
            <a:pPr algn="ctr" indent="0" marL="0">
              <a:buNone/>
            </a:pPr>
            <a:r>
              <a:rPr lang="en-US" sz="1000" dirty="0">
                <a:solidFill>
                  <a:srgbClr val="94A3B8"/>
                </a:solidFill>
                <a:latin typeface="Arial" pitchFamily="34" charset="0"/>
                <a:ea typeface="Arial" pitchFamily="34" charset="-122"/>
                <a:cs typeface="Arial" pitchFamily="34" charset="-120"/>
              </a:rPr>
              <a:t>Prepared: April 2026 · Model: stepfun/step-3.5-flash:free</a:t>
            </a:r>
            <a:endParaRPr lang="en-US" sz="1000" dirty="0"/>
          </a:p>
        </p:txBody>
      </p:sp>
      <p:sp>
        <p:nvSpPr>
          <p:cNvPr id="8" name="Shape 6"/>
          <p:cNvSpPr/>
          <p:nvPr/>
        </p:nvSpPr>
        <p:spPr>
          <a:xfrm>
            <a:off x="1828800" y="4206240"/>
            <a:ext cx="137160" cy="274320"/>
          </a:xfrm>
          <a:prstGeom prst="rect">
            <a:avLst/>
          </a:prstGeom>
          <a:solidFill>
            <a:srgbClr val="F59E0B"/>
          </a:solidFill>
          <a:ln/>
        </p:spPr>
      </p:sp>
      <p:sp>
        <p:nvSpPr>
          <p:cNvPr id="9" name="Shape 7"/>
          <p:cNvSpPr/>
          <p:nvPr/>
        </p:nvSpPr>
        <p:spPr>
          <a:xfrm>
            <a:off x="3657600" y="4206240"/>
            <a:ext cx="137160" cy="274320"/>
          </a:xfrm>
          <a:prstGeom prst="rect">
            <a:avLst/>
          </a:prstGeom>
          <a:solidFill>
            <a:srgbClr val="3B82F6"/>
          </a:solidFill>
          <a:ln/>
        </p:spPr>
      </p:sp>
      <p:sp>
        <p:nvSpPr>
          <p:cNvPr id="10" name="Shape 8"/>
          <p:cNvSpPr/>
          <p:nvPr/>
        </p:nvSpPr>
        <p:spPr>
          <a:xfrm>
            <a:off x="5486400" y="4206240"/>
            <a:ext cx="137160" cy="274320"/>
          </a:xfrm>
          <a:prstGeom prst="rect">
            <a:avLst/>
          </a:prstGeom>
          <a:solidFill>
            <a:srgbClr val="F59E0B"/>
          </a:solidFill>
          <a:ln/>
        </p:spPr>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8FAFC"/>
        </a:solidFill>
      </p:bgPr>
    </p:bg>
    <p:spTree>
      <p:nvGrpSpPr>
        <p:cNvPr id="1" name=""/>
        <p:cNvGrpSpPr/>
        <p:nvPr/>
      </p:nvGrpSpPr>
      <p:grpSpPr>
        <a:xfrm>
          <a:off x="0" y="0"/>
          <a:ext cx="0" cy="0"/>
          <a:chOff x="0" y="0"/>
          <a:chExt cx="0" cy="0"/>
        </a:xfrm>
      </p:grpSpPr>
      <p:sp>
        <p:nvSpPr>
          <p:cNvPr id="2" name="Text 0"/>
          <p:cNvSpPr/>
          <p:nvPr/>
        </p:nvSpPr>
        <p:spPr>
          <a:xfrm>
            <a:off x="457200" y="274320"/>
            <a:ext cx="8229600" cy="914400"/>
          </a:xfrm>
          <a:prstGeom prst="rect">
            <a:avLst/>
          </a:prstGeom>
          <a:noFill/>
          <a:ln/>
        </p:spPr>
        <p:txBody>
          <a:bodyPr wrap="square" rtlCol="0" anchor="ctr"/>
          <a:lstStyle/>
          <a:p>
            <a:pPr algn="l" indent="0" marL="0">
              <a:buNone/>
            </a:pPr>
            <a:r>
              <a:rPr lang="en-US" sz="2800" b="1" dirty="0">
                <a:solidFill>
                  <a:srgbClr val="1E1E2E"/>
                </a:solidFill>
                <a:latin typeface="Arial" pitchFamily="34" charset="0"/>
                <a:ea typeface="Arial" pitchFamily="34" charset="-122"/>
                <a:cs typeface="Arial" pitchFamily="34" charset="-120"/>
              </a:rPr>
              <a:t>What We'll Cover</a:t>
            </a:r>
            <a:endParaRPr lang="en-US" sz="2800" dirty="0"/>
          </a:p>
        </p:txBody>
      </p:sp>
      <p:sp>
        <p:nvSpPr>
          <p:cNvPr id="3" name="Shape 1"/>
          <p:cNvSpPr/>
          <p:nvPr/>
        </p:nvSpPr>
        <p:spPr>
          <a:xfrm>
            <a:off x="457200" y="914400"/>
            <a:ext cx="73152" cy="320040"/>
          </a:xfrm>
          <a:prstGeom prst="rect">
            <a:avLst/>
          </a:prstGeom>
          <a:solidFill>
            <a:srgbClr val="6C3CE1"/>
          </a:solidFill>
          <a:ln/>
        </p:spPr>
      </p:sp>
      <p:sp>
        <p:nvSpPr>
          <p:cNvPr id="4" name="Text 2"/>
          <p:cNvSpPr/>
          <p:nvPr/>
        </p:nvSpPr>
        <p:spPr>
          <a:xfrm>
            <a:off x="685800" y="960120"/>
            <a:ext cx="7315200" cy="320040"/>
          </a:xfrm>
          <a:prstGeom prst="rect">
            <a:avLst/>
          </a:prstGeom>
          <a:noFill/>
          <a:ln/>
        </p:spPr>
        <p:txBody>
          <a:bodyPr wrap="square" rtlCol="0" anchor="ctr"/>
          <a:lstStyle/>
          <a:p>
            <a:pPr algn="l" indent="0" marL="0">
              <a:buNone/>
            </a:pPr>
            <a:r>
              <a:rPr lang="en-US" sz="1800" dirty="0">
                <a:solidFill>
                  <a:srgbClr val="1E1E2E"/>
                </a:solidFill>
                <a:latin typeface="Arial" pitchFamily="34" charset="0"/>
                <a:ea typeface="Arial" pitchFamily="34" charset="-122"/>
                <a:cs typeface="Arial" pitchFamily="34" charset="-120"/>
              </a:rPr>
              <a:t>The Global Food Challenge</a:t>
            </a:r>
            <a:endParaRPr lang="en-US" sz="1800" dirty="0"/>
          </a:p>
        </p:txBody>
      </p:sp>
      <p:sp>
        <p:nvSpPr>
          <p:cNvPr id="5" name="Shape 3"/>
          <p:cNvSpPr/>
          <p:nvPr/>
        </p:nvSpPr>
        <p:spPr>
          <a:xfrm>
            <a:off x="457200" y="1325880"/>
            <a:ext cx="73152" cy="320040"/>
          </a:xfrm>
          <a:prstGeom prst="rect">
            <a:avLst/>
          </a:prstGeom>
          <a:solidFill>
            <a:srgbClr val="3B82F6"/>
          </a:solidFill>
          <a:ln/>
        </p:spPr>
      </p:sp>
      <p:sp>
        <p:nvSpPr>
          <p:cNvPr id="6" name="Text 4"/>
          <p:cNvSpPr/>
          <p:nvPr/>
        </p:nvSpPr>
        <p:spPr>
          <a:xfrm>
            <a:off x="685800" y="1371600"/>
            <a:ext cx="7315200" cy="320040"/>
          </a:xfrm>
          <a:prstGeom prst="rect">
            <a:avLst/>
          </a:prstGeom>
          <a:noFill/>
          <a:ln/>
        </p:spPr>
        <p:txBody>
          <a:bodyPr wrap="square" rtlCol="0" anchor="ctr"/>
          <a:lstStyle/>
          <a:p>
            <a:pPr algn="l" indent="0" marL="0">
              <a:buNone/>
            </a:pPr>
            <a:r>
              <a:rPr lang="en-US" sz="1800" dirty="0">
                <a:solidFill>
                  <a:srgbClr val="1E1E2E"/>
                </a:solidFill>
                <a:latin typeface="Arial" pitchFamily="34" charset="0"/>
                <a:ea typeface="Arial" pitchFamily="34" charset="-122"/>
                <a:cs typeface="Arial" pitchFamily="34" charset="-120"/>
              </a:rPr>
              <a:t>What is Vertical Farming?</a:t>
            </a:r>
            <a:endParaRPr lang="en-US" sz="1800" dirty="0"/>
          </a:p>
        </p:txBody>
      </p:sp>
      <p:sp>
        <p:nvSpPr>
          <p:cNvPr id="7" name="Shape 5"/>
          <p:cNvSpPr/>
          <p:nvPr/>
        </p:nvSpPr>
        <p:spPr>
          <a:xfrm>
            <a:off x="457200" y="1737360"/>
            <a:ext cx="73152" cy="320040"/>
          </a:xfrm>
          <a:prstGeom prst="rect">
            <a:avLst/>
          </a:prstGeom>
          <a:solidFill>
            <a:srgbClr val="6C3CE1"/>
          </a:solidFill>
          <a:ln/>
        </p:spPr>
      </p:sp>
      <p:sp>
        <p:nvSpPr>
          <p:cNvPr id="8" name="Text 6"/>
          <p:cNvSpPr/>
          <p:nvPr/>
        </p:nvSpPr>
        <p:spPr>
          <a:xfrm>
            <a:off x="685800" y="1783080"/>
            <a:ext cx="7315200" cy="320040"/>
          </a:xfrm>
          <a:prstGeom prst="rect">
            <a:avLst/>
          </a:prstGeom>
          <a:noFill/>
          <a:ln/>
        </p:spPr>
        <p:txBody>
          <a:bodyPr wrap="square" rtlCol="0" anchor="ctr"/>
          <a:lstStyle/>
          <a:p>
            <a:pPr algn="l" indent="0" marL="0">
              <a:buNone/>
            </a:pPr>
            <a:r>
              <a:rPr lang="en-US" sz="1800" dirty="0">
                <a:solidFill>
                  <a:srgbClr val="1E1E2E"/>
                </a:solidFill>
                <a:latin typeface="Arial" pitchFamily="34" charset="0"/>
                <a:ea typeface="Arial" pitchFamily="34" charset="-122"/>
                <a:cs typeface="Arial" pitchFamily="34" charset="-120"/>
              </a:rPr>
              <a:t>Market Growth &amp; Investment</a:t>
            </a:r>
            <a:endParaRPr lang="en-US" sz="1800" dirty="0"/>
          </a:p>
        </p:txBody>
      </p:sp>
      <p:sp>
        <p:nvSpPr>
          <p:cNvPr id="9" name="Shape 7"/>
          <p:cNvSpPr/>
          <p:nvPr/>
        </p:nvSpPr>
        <p:spPr>
          <a:xfrm>
            <a:off x="457200" y="2148840"/>
            <a:ext cx="73152" cy="320040"/>
          </a:xfrm>
          <a:prstGeom prst="rect">
            <a:avLst/>
          </a:prstGeom>
          <a:solidFill>
            <a:srgbClr val="3B82F6"/>
          </a:solidFill>
          <a:ln/>
        </p:spPr>
      </p:sp>
      <p:sp>
        <p:nvSpPr>
          <p:cNvPr id="10" name="Text 8"/>
          <p:cNvSpPr/>
          <p:nvPr/>
        </p:nvSpPr>
        <p:spPr>
          <a:xfrm>
            <a:off x="685800" y="2194560"/>
            <a:ext cx="7315200" cy="320040"/>
          </a:xfrm>
          <a:prstGeom prst="rect">
            <a:avLst/>
          </a:prstGeom>
          <a:noFill/>
          <a:ln/>
        </p:spPr>
        <p:txBody>
          <a:bodyPr wrap="square" rtlCol="0" anchor="ctr"/>
          <a:lstStyle/>
          <a:p>
            <a:pPr algn="l" indent="0" marL="0">
              <a:buNone/>
            </a:pPr>
            <a:r>
              <a:rPr lang="en-US" sz="1800" dirty="0">
                <a:solidFill>
                  <a:srgbClr val="1E1E2E"/>
                </a:solidFill>
                <a:latin typeface="Arial" pitchFamily="34" charset="0"/>
                <a:ea typeface="Arial" pitchFamily="34" charset="-122"/>
                <a:cs typeface="Arial" pitchFamily="34" charset="-120"/>
              </a:rPr>
              <a:t>Technological Enablers</a:t>
            </a:r>
            <a:endParaRPr lang="en-US" sz="1800" dirty="0"/>
          </a:p>
        </p:txBody>
      </p:sp>
      <p:sp>
        <p:nvSpPr>
          <p:cNvPr id="11" name="Shape 9"/>
          <p:cNvSpPr/>
          <p:nvPr/>
        </p:nvSpPr>
        <p:spPr>
          <a:xfrm>
            <a:off x="457200" y="2560320"/>
            <a:ext cx="73152" cy="320040"/>
          </a:xfrm>
          <a:prstGeom prst="rect">
            <a:avLst/>
          </a:prstGeom>
          <a:solidFill>
            <a:srgbClr val="6C3CE1"/>
          </a:solidFill>
          <a:ln/>
        </p:spPr>
      </p:sp>
      <p:sp>
        <p:nvSpPr>
          <p:cNvPr id="12" name="Text 10"/>
          <p:cNvSpPr/>
          <p:nvPr/>
        </p:nvSpPr>
        <p:spPr>
          <a:xfrm>
            <a:off x="685800" y="2606040"/>
            <a:ext cx="7315200" cy="320040"/>
          </a:xfrm>
          <a:prstGeom prst="rect">
            <a:avLst/>
          </a:prstGeom>
          <a:noFill/>
          <a:ln/>
        </p:spPr>
        <p:txBody>
          <a:bodyPr wrap="square" rtlCol="0" anchor="ctr"/>
          <a:lstStyle/>
          <a:p>
            <a:pPr algn="l" indent="0" marL="0">
              <a:buNone/>
            </a:pPr>
            <a:r>
              <a:rPr lang="en-US" sz="1800" dirty="0">
                <a:solidFill>
                  <a:srgbClr val="1E1E2E"/>
                </a:solidFill>
                <a:latin typeface="Arial" pitchFamily="34" charset="0"/>
                <a:ea typeface="Arial" pitchFamily="34" charset="-122"/>
                <a:cs typeface="Arial" pitchFamily="34" charset="-120"/>
              </a:rPr>
              <a:t>Economic Viability Today</a:t>
            </a:r>
            <a:endParaRPr lang="en-US" sz="1800" dirty="0"/>
          </a:p>
        </p:txBody>
      </p:sp>
      <p:sp>
        <p:nvSpPr>
          <p:cNvPr id="13" name="Shape 11"/>
          <p:cNvSpPr/>
          <p:nvPr/>
        </p:nvSpPr>
        <p:spPr>
          <a:xfrm>
            <a:off x="457200" y="2971800"/>
            <a:ext cx="73152" cy="320040"/>
          </a:xfrm>
          <a:prstGeom prst="rect">
            <a:avLst/>
          </a:prstGeom>
          <a:solidFill>
            <a:srgbClr val="3B82F6"/>
          </a:solidFill>
          <a:ln/>
        </p:spPr>
      </p:sp>
      <p:sp>
        <p:nvSpPr>
          <p:cNvPr id="14" name="Text 12"/>
          <p:cNvSpPr/>
          <p:nvPr/>
        </p:nvSpPr>
        <p:spPr>
          <a:xfrm>
            <a:off x="685800" y="3017520"/>
            <a:ext cx="7315200" cy="320040"/>
          </a:xfrm>
          <a:prstGeom prst="rect">
            <a:avLst/>
          </a:prstGeom>
          <a:noFill/>
          <a:ln/>
        </p:spPr>
        <p:txBody>
          <a:bodyPr wrap="square" rtlCol="0" anchor="ctr"/>
          <a:lstStyle/>
          <a:p>
            <a:pPr algn="l" indent="0" marL="0">
              <a:buNone/>
            </a:pPr>
            <a:r>
              <a:rPr lang="en-US" sz="1800" dirty="0">
                <a:solidFill>
                  <a:srgbClr val="1E1E2E"/>
                </a:solidFill>
                <a:latin typeface="Arial" pitchFamily="34" charset="0"/>
                <a:ea typeface="Arial" pitchFamily="34" charset="-122"/>
                <a:cs typeface="Arial" pitchFamily="34" charset="-120"/>
              </a:rPr>
              <a:t>Challenges &amp; The Path Forward</a:t>
            </a:r>
            <a:endParaRPr lang="en-US" sz="1800" dirty="0"/>
          </a:p>
        </p:txBody>
      </p:sp>
      <p:sp>
        <p:nvSpPr>
          <p:cNvPr id="15" name="Text 13"/>
          <p:cNvSpPr/>
          <p:nvPr/>
        </p:nvSpPr>
        <p:spPr>
          <a:xfrm>
            <a:off x="457200" y="6400800"/>
            <a:ext cx="8229600" cy="365760"/>
          </a:xfrm>
          <a:prstGeom prst="rect">
            <a:avLst/>
          </a:prstGeom>
          <a:noFill/>
          <a:ln/>
        </p:spPr>
        <p:txBody>
          <a:bodyPr wrap="square" rtlCol="0" anchor="ctr"/>
          <a:lstStyle/>
          <a:p>
            <a:pPr algn="r" indent="0" marL="0">
              <a:buNone/>
            </a:pPr>
            <a:r>
              <a:rPr lang="en-US" sz="800" dirty="0">
                <a:solidFill>
                  <a:srgbClr val="94A3B8"/>
                </a:solidFill>
                <a:latin typeface="Arial" pitchFamily="34" charset="0"/>
                <a:ea typeface="Arial" pitchFamily="34" charset="-122"/>
                <a:cs typeface="Arial" pitchFamily="34" charset="-120"/>
              </a:rPr>
              <a:t>Agenda · The Future of Vertical Farming · 2/15</a:t>
            </a:r>
            <a:endParaRPr lang="en-US" sz="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8FAFC"/>
        </a:solidFill>
      </p:bgPr>
    </p:bg>
    <p:spTree>
      <p:nvGrpSpPr>
        <p:cNvPr id="1" name=""/>
        <p:cNvGrpSpPr/>
        <p:nvPr/>
      </p:nvGrpSpPr>
      <p:grpSpPr>
        <a:xfrm>
          <a:off x="0" y="0"/>
          <a:ext cx="0" cy="0"/>
          <a:chOff x="0" y="0"/>
          <a:chExt cx="0" cy="0"/>
        </a:xfrm>
      </p:grpSpPr>
      <p:sp>
        <p:nvSpPr>
          <p:cNvPr id="2" name="Text 0"/>
          <p:cNvSpPr/>
          <p:nvPr/>
        </p:nvSpPr>
        <p:spPr>
          <a:xfrm>
            <a:off x="457200" y="274320"/>
            <a:ext cx="8229600" cy="914400"/>
          </a:xfrm>
          <a:prstGeom prst="rect">
            <a:avLst/>
          </a:prstGeom>
          <a:noFill/>
          <a:ln/>
        </p:spPr>
        <p:txBody>
          <a:bodyPr wrap="square" rtlCol="0" anchor="ctr"/>
          <a:lstStyle/>
          <a:p>
            <a:pPr algn="l" indent="0" marL="0">
              <a:buNone/>
            </a:pPr>
            <a:r>
              <a:rPr lang="en-US" sz="2800" b="1" dirty="0">
                <a:solidFill>
                  <a:srgbClr val="1E1E2E"/>
                </a:solidFill>
                <a:latin typeface="Arial" pitchFamily="34" charset="0"/>
                <a:ea typeface="Arial" pitchFamily="34" charset="-122"/>
                <a:cs typeface="Arial" pitchFamily="34" charset="-120"/>
              </a:rPr>
              <a:t>The Global Food Challenge</a:t>
            </a:r>
            <a:endParaRPr lang="en-US" sz="2800" dirty="0"/>
          </a:p>
        </p:txBody>
      </p:sp>
      <p:sp>
        <p:nvSpPr>
          <p:cNvPr id="3" name="Text 1"/>
          <p:cNvSpPr/>
          <p:nvPr/>
        </p:nvSpPr>
        <p:spPr>
          <a:xfrm>
            <a:off x="457200" y="1005840"/>
            <a:ext cx="7315200" cy="548640"/>
          </a:xfrm>
          <a:prstGeom prst="rect">
            <a:avLst/>
          </a:prstGeom>
          <a:noFill/>
          <a:ln/>
        </p:spPr>
        <p:txBody>
          <a:bodyPr wrap="square" rtlCol="0" anchor="ctr"/>
          <a:lstStyle/>
          <a:p>
            <a:pPr algn="l" indent="0" marL="0">
              <a:buNone/>
            </a:pPr>
            <a:r>
              <a:rPr lang="en-US" sz="1600" dirty="0">
                <a:solidFill>
                  <a:srgbClr val="1E1E2E"/>
                </a:solidFill>
                <a:latin typeface="Arial" pitchFamily="34" charset="0"/>
                <a:ea typeface="Arial" pitchFamily="34" charset="-122"/>
                <a:cs typeface="Arial" pitchFamily="34" charset="-120"/>
              </a:rPr>
              <a:t>By 2050, 68% of the world's population will live in cities. Current agricultural land cannot keep pace with urban demand growth.</a:t>
            </a:r>
            <a:endParaRPr lang="en-US" sz="1600" dirty="0"/>
          </a:p>
        </p:txBody>
      </p:sp>
      <p:sp>
        <p:nvSpPr>
          <p:cNvPr id="4" name="Shape 2"/>
          <p:cNvSpPr/>
          <p:nvPr/>
        </p:nvSpPr>
        <p:spPr>
          <a:xfrm>
            <a:off x="457200" y="2011680"/>
            <a:ext cx="2560320" cy="1645920"/>
          </a:xfrm>
          <a:prstGeom prst="rect">
            <a:avLst>
              <a:gd name="adj" fmla="val 8333"/>
            </a:avLst>
          </a:prstGeom>
          <a:solidFill>
            <a:srgbClr val="6C3CE1"/>
          </a:solidFill>
          <a:ln w="381">
            <a:solidFill>
              <a:srgbClr val="3B82F6"/>
            </a:solidFill>
            <a:prstDash val="solid"/>
          </a:ln>
        </p:spPr>
      </p:sp>
      <p:sp>
        <p:nvSpPr>
          <p:cNvPr id="5" name="Text 3"/>
          <p:cNvSpPr/>
          <p:nvPr/>
        </p:nvSpPr>
        <p:spPr>
          <a:xfrm>
            <a:off x="457200" y="2560320"/>
            <a:ext cx="2560320" cy="731520"/>
          </a:xfrm>
          <a:prstGeom prst="rect">
            <a:avLst/>
          </a:prstGeom>
          <a:noFill/>
          <a:ln/>
        </p:spPr>
        <p:txBody>
          <a:bodyPr wrap="square" rtlCol="0" anchor="ctr"/>
          <a:lstStyle/>
          <a:p>
            <a:pPr algn="ctr" indent="0" marL="0">
              <a:buNone/>
            </a:pPr>
            <a:r>
              <a:rPr lang="en-US" sz="6000" b="1" dirty="0">
                <a:solidFill>
                  <a:srgbClr val="FFFFFF"/>
                </a:solidFill>
                <a:latin typeface="Arial" pitchFamily="34" charset="0"/>
                <a:ea typeface="Arial" pitchFamily="34" charset="-122"/>
                <a:cs typeface="Arial" pitchFamily="34" charset="-120"/>
              </a:rPr>
              <a:t>40%</a:t>
            </a:r>
            <a:endParaRPr lang="en-US" sz="6000" dirty="0"/>
          </a:p>
        </p:txBody>
      </p:sp>
      <p:sp>
        <p:nvSpPr>
          <p:cNvPr id="6" name="Text 4"/>
          <p:cNvSpPr/>
          <p:nvPr/>
        </p:nvSpPr>
        <p:spPr>
          <a:xfrm>
            <a:off x="457200" y="3291840"/>
            <a:ext cx="2560320" cy="457200"/>
          </a:xfrm>
          <a:prstGeom prst="rect">
            <a:avLst/>
          </a:prstGeom>
          <a:noFill/>
          <a:ln/>
        </p:spPr>
        <p:txBody>
          <a:bodyPr wrap="square" rtlCol="0" anchor="ctr"/>
          <a:lstStyle/>
          <a:p>
            <a:pPr algn="ctr" indent="0" marL="0">
              <a:buNone/>
            </a:pPr>
            <a:r>
              <a:rPr lang="en-US" sz="1200" dirty="0">
                <a:solidFill>
                  <a:srgbClr val="94A3B8"/>
                </a:solidFill>
                <a:latin typeface="Arial" pitchFamily="34" charset="0"/>
                <a:ea typeface="Arial" pitchFamily="34" charset="-122"/>
                <a:cs typeface="Arial" pitchFamily="34" charset="-120"/>
              </a:rPr>
              <a:t>Land required increase</a:t>
            </a:r>
            <a:endParaRPr lang="en-US" sz="1200" dirty="0"/>
          </a:p>
          <a:p>
            <a:pPr algn="ctr" indent="0" marL="0">
              <a:buNone/>
            </a:pPr>
            <a:r>
              <a:rPr lang="en-US" sz="1200" dirty="0">
                <a:solidFill>
                  <a:srgbClr val="94A3B8"/>
                </a:solidFill>
                <a:latin typeface="Arial" pitchFamily="34" charset="0"/>
                <a:ea typeface="Arial" pitchFamily="34" charset="-122"/>
                <a:cs typeface="Arial" pitchFamily="34" charset="-120"/>
              </a:rPr>
              <a:t>without innovation</a:t>
            </a:r>
            <a:endParaRPr lang="en-US" sz="1200" dirty="0"/>
          </a:p>
        </p:txBody>
      </p:sp>
      <p:sp>
        <p:nvSpPr>
          <p:cNvPr id="7" name="Text 5"/>
          <p:cNvSpPr/>
          <p:nvPr/>
        </p:nvSpPr>
        <p:spPr>
          <a:xfrm>
            <a:off x="3200400" y="1920240"/>
            <a:ext cx="5029200" cy="1097280"/>
          </a:xfrm>
          <a:prstGeom prst="rect">
            <a:avLst/>
          </a:prstGeom>
          <a:noFill/>
          <a:ln/>
        </p:spPr>
        <p:txBody>
          <a:bodyPr wrap="square" rtlCol="0" anchor="ctr"/>
          <a:lstStyle/>
          <a:p>
            <a:pPr algn="l" indent="0" marL="0">
              <a:buNone/>
            </a:pPr>
            <a:r>
              <a:rPr lang="en-US" sz="1400" dirty="0">
                <a:solidFill>
                  <a:srgbClr val="1E1E2E"/>
                </a:solidFill>
                <a:latin typeface="Arial" pitchFamily="34" charset="0"/>
                <a:ea typeface="Arial" pitchFamily="34" charset="-122"/>
                <a:cs typeface="Arial" pitchFamily="34" charset="-120"/>
              </a:rPr>
              <a:t>Key challenges:</a:t>
            </a:r>
            <a:endParaRPr lang="en-US" sz="1400" dirty="0"/>
          </a:p>
          <a:p>
            <a:pPr algn="l" indent="0" marL="0">
              <a:buNone/>
            </a:pPr>
            <a:r>
              <a:rPr lang="en-US" sz="1400" dirty="0">
                <a:solidFill>
                  <a:srgbClr val="1E1E2E"/>
                </a:solidFill>
                <a:latin typeface="Arial" pitchFamily="34" charset="0"/>
                <a:ea typeface="Arial" pitchFamily="34" charset="-122"/>
                <a:cs typeface="Arial" pitchFamily="34" charset="-120"/>
              </a:rPr>
              <a:t>• Water scarcity in arid regions</a:t>
            </a:r>
            <a:endParaRPr lang="en-US" sz="1400" dirty="0"/>
          </a:p>
          <a:p>
            <a:pPr algn="l" indent="0" marL="0">
              <a:buNone/>
            </a:pPr>
            <a:r>
              <a:rPr lang="en-US" sz="1400" dirty="0">
                <a:solidFill>
                  <a:srgbClr val="1E1E2E"/>
                </a:solidFill>
                <a:latin typeface="Arial" pitchFamily="34" charset="0"/>
                <a:ea typeface="Arial" pitchFamily="34" charset="-122"/>
                <a:cs typeface="Arial" pitchFamily="34" charset="-120"/>
              </a:rPr>
              <a:t>• Transport emissions from distant farms</a:t>
            </a:r>
            <a:endParaRPr lang="en-US" sz="1400" dirty="0"/>
          </a:p>
          <a:p>
            <a:pPr algn="l" indent="0" marL="0">
              <a:buNone/>
            </a:pPr>
            <a:r>
              <a:rPr lang="en-US" sz="1400" dirty="0">
                <a:solidFill>
                  <a:srgbClr val="1E1E2E"/>
                </a:solidFill>
                <a:latin typeface="Arial" pitchFamily="34" charset="0"/>
                <a:ea typeface="Arial" pitchFamily="34" charset="-122"/>
                <a:cs typeface="Arial" pitchFamily="34" charset="-120"/>
              </a:rPr>
              <a:t>• Food security vulnerability</a:t>
            </a:r>
            <a:endParaRPr lang="en-US" sz="1400" dirty="0"/>
          </a:p>
          <a:p>
            <a:pPr algn="l" indent="0" marL="0">
              <a:buNone/>
            </a:pPr>
            <a:r>
              <a:rPr lang="en-US" sz="1400" dirty="0">
                <a:solidFill>
                  <a:srgbClr val="1E1E2E"/>
                </a:solidFill>
                <a:latin typeface="Arial" pitchFamily="34" charset="0"/>
                <a:ea typeface="Arial" pitchFamily="34" charset="-122"/>
                <a:cs typeface="Arial" pitchFamily="34" charset="-120"/>
              </a:rPr>
              <a:t>• Loss of arable land to urbanization</a:t>
            </a:r>
            <a:endParaRPr lang="en-US" sz="1400" dirty="0"/>
          </a:p>
        </p:txBody>
      </p:sp>
      <p:sp>
        <p:nvSpPr>
          <p:cNvPr id="8" name="Shape 6"/>
          <p:cNvSpPr/>
          <p:nvPr/>
        </p:nvSpPr>
        <p:spPr>
          <a:xfrm>
            <a:off x="3474720" y="3657600"/>
            <a:ext cx="365760" cy="274320"/>
          </a:xfrm>
          <a:prstGeom prst="rect">
            <a:avLst/>
          </a:prstGeom>
          <a:solidFill>
            <a:srgbClr val="3B82F6"/>
          </a:solidFill>
          <a:ln/>
        </p:spPr>
      </p:sp>
      <p:sp>
        <p:nvSpPr>
          <p:cNvPr id="9" name="Shape 7"/>
          <p:cNvSpPr/>
          <p:nvPr/>
        </p:nvSpPr>
        <p:spPr>
          <a:xfrm>
            <a:off x="3931920" y="4023360"/>
            <a:ext cx="274320" cy="320040"/>
          </a:xfrm>
          <a:prstGeom prst="rect">
            <a:avLst/>
          </a:prstGeom>
          <a:solidFill>
            <a:srgbClr val="3B82F6"/>
          </a:solidFill>
          <a:ln/>
        </p:spPr>
      </p:sp>
      <p:sp>
        <p:nvSpPr>
          <p:cNvPr id="10" name="Shape 8"/>
          <p:cNvSpPr/>
          <p:nvPr/>
        </p:nvSpPr>
        <p:spPr>
          <a:xfrm>
            <a:off x="4206240" y="3657600"/>
            <a:ext cx="320040" cy="365760"/>
          </a:xfrm>
          <a:prstGeom prst="rect">
            <a:avLst/>
          </a:prstGeom>
          <a:solidFill>
            <a:srgbClr val="3B82F6"/>
          </a:solidFill>
          <a:ln/>
        </p:spPr>
      </p:sp>
      <p:sp>
        <p:nvSpPr>
          <p:cNvPr id="11" name="Shape 9"/>
          <p:cNvSpPr/>
          <p:nvPr/>
        </p:nvSpPr>
        <p:spPr>
          <a:xfrm>
            <a:off x="4663440" y="3703320"/>
            <a:ext cx="274320" cy="320040"/>
          </a:xfrm>
          <a:prstGeom prst="rect">
            <a:avLst/>
          </a:prstGeom>
          <a:solidFill>
            <a:srgbClr val="3B82F6"/>
          </a:solidFill>
          <a:ln/>
        </p:spPr>
      </p:sp>
      <p:sp>
        <p:nvSpPr>
          <p:cNvPr id="12" name="Shape 10"/>
          <p:cNvSpPr/>
          <p:nvPr/>
        </p:nvSpPr>
        <p:spPr>
          <a:xfrm>
            <a:off x="4846320" y="4114800"/>
            <a:ext cx="411480" cy="320040"/>
          </a:xfrm>
          <a:prstGeom prst="rect">
            <a:avLst/>
          </a:prstGeom>
          <a:solidFill>
            <a:srgbClr val="3B82F6"/>
          </a:solidFill>
          <a:ln/>
        </p:spPr>
      </p:sp>
      <p:sp>
        <p:nvSpPr>
          <p:cNvPr id="13" name="Shape 11"/>
          <p:cNvSpPr/>
          <p:nvPr/>
        </p:nvSpPr>
        <p:spPr>
          <a:xfrm>
            <a:off x="5577840" y="4572000"/>
            <a:ext cx="182880" cy="137160"/>
          </a:xfrm>
          <a:prstGeom prst="rect">
            <a:avLst/>
          </a:prstGeom>
          <a:solidFill>
            <a:srgbClr val="3B82F6"/>
          </a:solidFill>
          <a:ln/>
        </p:spPr>
      </p:sp>
      <p:sp>
        <p:nvSpPr>
          <p:cNvPr id="14" name="Text 12"/>
          <p:cNvSpPr/>
          <p:nvPr/>
        </p:nvSpPr>
        <p:spPr>
          <a:xfrm>
            <a:off x="3200400" y="4297680"/>
            <a:ext cx="4572000" cy="274320"/>
          </a:xfrm>
          <a:prstGeom prst="rect">
            <a:avLst/>
          </a:prstGeom>
          <a:noFill/>
          <a:ln/>
        </p:spPr>
        <p:txBody>
          <a:bodyPr wrap="square" rtlCol="0" anchor="ctr"/>
          <a:lstStyle/>
          <a:p>
            <a:pPr algn="l" indent="0" marL="0">
              <a:buNone/>
            </a:pPr>
            <a:r>
              <a:rPr lang="en-US" sz="800" dirty="0">
                <a:solidFill>
                  <a:srgbClr val="94A3B8"/>
                </a:solidFill>
                <a:latin typeface="Arial" pitchFamily="34" charset="0"/>
                <a:ea typeface="Arial" pitchFamily="34" charset="-122"/>
                <a:cs typeface="Arial" pitchFamily="34" charset="-120"/>
              </a:rPr>
              <a:t>Abstract representation: not to scale</a:t>
            </a:r>
            <a:endParaRPr lang="en-US" sz="800" dirty="0"/>
          </a:p>
        </p:txBody>
      </p:sp>
      <p:sp>
        <p:nvSpPr>
          <p:cNvPr id="15" name="Text 13"/>
          <p:cNvSpPr/>
          <p:nvPr/>
        </p:nvSpPr>
        <p:spPr>
          <a:xfrm>
            <a:off x="457200" y="6400800"/>
            <a:ext cx="8229600" cy="365760"/>
          </a:xfrm>
          <a:prstGeom prst="rect">
            <a:avLst/>
          </a:prstGeom>
          <a:noFill/>
          <a:ln/>
        </p:spPr>
        <p:txBody>
          <a:bodyPr wrap="square" rtlCol="0" anchor="ctr"/>
          <a:lstStyle/>
          <a:p>
            <a:pPr algn="r" indent="0" marL="0">
              <a:buNone/>
            </a:pPr>
            <a:r>
              <a:rPr lang="en-US" sz="800" dirty="0">
                <a:solidFill>
                  <a:srgbClr val="94A3B8"/>
                </a:solidFill>
                <a:latin typeface="Arial" pitchFamily="34" charset="0"/>
                <a:ea typeface="Arial" pitchFamily="34" charset="-122"/>
                <a:cs typeface="Arial" pitchFamily="34" charset="-120"/>
              </a:rPr>
              <a:t>Context · The Future of Vertical Farming · 3/15</a:t>
            </a:r>
            <a:endParaRPr lang="en-US" sz="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8FAFC"/>
        </a:solidFill>
      </p:bgPr>
    </p:bg>
    <p:spTree>
      <p:nvGrpSpPr>
        <p:cNvPr id="1" name=""/>
        <p:cNvGrpSpPr/>
        <p:nvPr/>
      </p:nvGrpSpPr>
      <p:grpSpPr>
        <a:xfrm>
          <a:off x="0" y="0"/>
          <a:ext cx="0" cy="0"/>
          <a:chOff x="0" y="0"/>
          <a:chExt cx="0" cy="0"/>
        </a:xfrm>
      </p:grpSpPr>
      <p:sp>
        <p:nvSpPr>
          <p:cNvPr id="2" name="Text 0"/>
          <p:cNvSpPr/>
          <p:nvPr/>
        </p:nvSpPr>
        <p:spPr>
          <a:xfrm>
            <a:off x="457200" y="274320"/>
            <a:ext cx="8229600" cy="914400"/>
          </a:xfrm>
          <a:prstGeom prst="rect">
            <a:avLst/>
          </a:prstGeom>
          <a:noFill/>
          <a:ln/>
        </p:spPr>
        <p:txBody>
          <a:bodyPr wrap="square" rtlCol="0" anchor="ctr"/>
          <a:lstStyle/>
          <a:p>
            <a:pPr algn="l" indent="0" marL="0">
              <a:buNone/>
            </a:pPr>
            <a:r>
              <a:rPr lang="en-US" sz="2800" b="1" dirty="0">
                <a:solidFill>
                  <a:srgbClr val="1E1E2E"/>
                </a:solidFill>
                <a:latin typeface="Arial" pitchFamily="34" charset="0"/>
                <a:ea typeface="Arial" pitchFamily="34" charset="-122"/>
                <a:cs typeface="Arial" pitchFamily="34" charset="-120"/>
              </a:rPr>
              <a:t>The Vertical Farming Opportunity</a:t>
            </a:r>
            <a:endParaRPr lang="en-US" sz="2800" dirty="0"/>
          </a:p>
        </p:txBody>
      </p:sp>
      <p:sp>
        <p:nvSpPr>
          <p:cNvPr id="3" name="Text 1"/>
          <p:cNvSpPr/>
          <p:nvPr/>
        </p:nvSpPr>
        <p:spPr>
          <a:xfrm>
            <a:off x="457200" y="1005840"/>
            <a:ext cx="7315200" cy="457200"/>
          </a:xfrm>
          <a:prstGeom prst="rect">
            <a:avLst/>
          </a:prstGeom>
          <a:noFill/>
          <a:ln/>
        </p:spPr>
        <p:txBody>
          <a:bodyPr wrap="square" rtlCol="0" anchor="ctr"/>
          <a:lstStyle/>
          <a:p>
            <a:pPr algn="ctr" indent="0" marL="0">
              <a:buNone/>
            </a:pPr>
            <a:r>
              <a:rPr lang="en-US" sz="1600" dirty="0">
                <a:solidFill>
                  <a:srgbClr val="1E1E2E"/>
                </a:solidFill>
                <a:latin typeface="Arial" pitchFamily="34" charset="0"/>
                <a:ea typeface="Arial" pitchFamily="34" charset="-122"/>
                <a:cs typeface="Arial" pitchFamily="34" charset="-120"/>
              </a:rPr>
              <a:t>Resource Efficiency Compared to Traditional Farming</a:t>
            </a:r>
            <a:endParaRPr lang="en-US" sz="1600" dirty="0"/>
          </a:p>
        </p:txBody>
      </p:sp>
      <p:sp>
        <p:nvSpPr>
          <p:cNvPr id="4" name="Shape 2"/>
          <p:cNvSpPr/>
          <p:nvPr/>
        </p:nvSpPr>
        <p:spPr>
          <a:xfrm>
            <a:off x="1097280" y="2011680"/>
            <a:ext cx="1371600" cy="1371600"/>
          </a:xfrm>
          <a:prstGeom prst="ellipse">
            <a:avLst/>
          </a:prstGeom>
          <a:solidFill>
            <a:srgbClr val="6C3CE1"/>
          </a:solidFill>
          <a:ln w="254">
            <a:solidFill>
              <a:srgbClr val="3B82F6"/>
            </a:solidFill>
            <a:prstDash val="solid"/>
          </a:ln>
        </p:spPr>
      </p:sp>
      <p:sp>
        <p:nvSpPr>
          <p:cNvPr id="5" name="Text 3"/>
          <p:cNvSpPr/>
          <p:nvPr/>
        </p:nvSpPr>
        <p:spPr>
          <a:xfrm>
            <a:off x="1097280" y="2331720"/>
            <a:ext cx="1371600" cy="548640"/>
          </a:xfrm>
          <a:prstGeom prst="rect">
            <a:avLst/>
          </a:prstGeom>
          <a:noFill/>
          <a:ln/>
        </p:spPr>
        <p:txBody>
          <a:bodyPr wrap="square" rtlCol="0" anchor="ctr"/>
          <a:lstStyle/>
          <a:p>
            <a:pPr algn="ctr" indent="0" marL="0">
              <a:buNone/>
            </a:pPr>
            <a:r>
              <a:rPr lang="en-US" sz="4800" b="1" dirty="0">
                <a:solidFill>
                  <a:srgbClr val="FFFFFF"/>
                </a:solidFill>
                <a:latin typeface="Arial" pitchFamily="34" charset="0"/>
                <a:ea typeface="Arial" pitchFamily="34" charset="-122"/>
                <a:cs typeface="Arial" pitchFamily="34" charset="-120"/>
              </a:rPr>
              <a:t>35%</a:t>
            </a:r>
            <a:endParaRPr lang="en-US" sz="4800" dirty="0"/>
          </a:p>
        </p:txBody>
      </p:sp>
      <p:sp>
        <p:nvSpPr>
          <p:cNvPr id="6" name="Text 4"/>
          <p:cNvSpPr/>
          <p:nvPr/>
        </p:nvSpPr>
        <p:spPr>
          <a:xfrm>
            <a:off x="1097280" y="2926080"/>
            <a:ext cx="1371600" cy="365760"/>
          </a:xfrm>
          <a:prstGeom prst="rect">
            <a:avLst/>
          </a:prstGeom>
          <a:noFill/>
          <a:ln/>
        </p:spPr>
        <p:txBody>
          <a:bodyPr wrap="square" rtlCol="0" anchor="ctr"/>
          <a:lstStyle/>
          <a:p>
            <a:pPr algn="ctr" indent="0" marL="0">
              <a:buNone/>
            </a:pPr>
            <a:r>
              <a:rPr lang="en-US" sz="1000" dirty="0">
                <a:solidFill>
                  <a:srgbClr val="1E1E2E"/>
                </a:solidFill>
                <a:latin typeface="Arial" pitchFamily="34" charset="0"/>
                <a:ea typeface="Arial" pitchFamily="34" charset="-122"/>
                <a:cs typeface="Arial" pitchFamily="34" charset="-120"/>
              </a:rPr>
              <a:t>Water savings</a:t>
            </a:r>
            <a:endParaRPr lang="en-US" sz="1000" dirty="0"/>
          </a:p>
        </p:txBody>
      </p:sp>
      <p:sp>
        <p:nvSpPr>
          <p:cNvPr id="7" name="Shape 5"/>
          <p:cNvSpPr/>
          <p:nvPr/>
        </p:nvSpPr>
        <p:spPr>
          <a:xfrm>
            <a:off x="4572000" y="2011680"/>
            <a:ext cx="1371600" cy="1371600"/>
          </a:xfrm>
          <a:prstGeom prst="ellipse">
            <a:avLst/>
          </a:prstGeom>
          <a:solidFill>
            <a:srgbClr val="3B82F6"/>
          </a:solidFill>
          <a:ln w="254">
            <a:solidFill>
              <a:srgbClr val="3B82F6"/>
            </a:solidFill>
            <a:prstDash val="solid"/>
          </a:ln>
        </p:spPr>
      </p:sp>
      <p:sp>
        <p:nvSpPr>
          <p:cNvPr id="8" name="Text 6"/>
          <p:cNvSpPr/>
          <p:nvPr/>
        </p:nvSpPr>
        <p:spPr>
          <a:xfrm>
            <a:off x="4572000" y="2331720"/>
            <a:ext cx="1371600" cy="548640"/>
          </a:xfrm>
          <a:prstGeom prst="rect">
            <a:avLst/>
          </a:prstGeom>
          <a:noFill/>
          <a:ln/>
        </p:spPr>
        <p:txBody>
          <a:bodyPr wrap="square" rtlCol="0" anchor="ctr"/>
          <a:lstStyle/>
          <a:p>
            <a:pPr algn="ctr" indent="0" marL="0">
              <a:buNone/>
            </a:pPr>
            <a:r>
              <a:rPr lang="en-US" sz="4800" b="1" dirty="0">
                <a:solidFill>
                  <a:srgbClr val="FFFFFF"/>
                </a:solidFill>
                <a:latin typeface="Arial" pitchFamily="34" charset="0"/>
                <a:ea typeface="Arial" pitchFamily="34" charset="-122"/>
                <a:cs typeface="Arial" pitchFamily="34" charset="-120"/>
              </a:rPr>
              <a:t>300x</a:t>
            </a:r>
            <a:endParaRPr lang="en-US" sz="4800" dirty="0"/>
          </a:p>
        </p:txBody>
      </p:sp>
      <p:sp>
        <p:nvSpPr>
          <p:cNvPr id="9" name="Text 7"/>
          <p:cNvSpPr/>
          <p:nvPr/>
        </p:nvSpPr>
        <p:spPr>
          <a:xfrm>
            <a:off x="4572000" y="2926080"/>
            <a:ext cx="1371600" cy="365760"/>
          </a:xfrm>
          <a:prstGeom prst="rect">
            <a:avLst/>
          </a:prstGeom>
          <a:noFill/>
          <a:ln/>
        </p:spPr>
        <p:txBody>
          <a:bodyPr wrap="square" rtlCol="0" anchor="ctr"/>
          <a:lstStyle/>
          <a:p>
            <a:pPr algn="ctr" indent="0" marL="0">
              <a:buNone/>
            </a:pPr>
            <a:r>
              <a:rPr lang="en-US" sz="1000" dirty="0">
                <a:solidFill>
                  <a:srgbClr val="1E1E2E"/>
                </a:solidFill>
                <a:latin typeface="Arial" pitchFamily="34" charset="0"/>
                <a:ea typeface="Arial" pitchFamily="34" charset="-122"/>
                <a:cs typeface="Arial" pitchFamily="34" charset="-120"/>
              </a:rPr>
              <a:t>Yield per sq ft</a:t>
            </a:r>
            <a:endParaRPr lang="en-US" sz="1000" dirty="0"/>
          </a:p>
        </p:txBody>
      </p:sp>
      <p:sp>
        <p:nvSpPr>
          <p:cNvPr id="10" name="Shape 8"/>
          <p:cNvSpPr/>
          <p:nvPr/>
        </p:nvSpPr>
        <p:spPr>
          <a:xfrm>
            <a:off x="1097280" y="4023360"/>
            <a:ext cx="1371600" cy="1371600"/>
          </a:xfrm>
          <a:prstGeom prst="ellipse">
            <a:avLst/>
          </a:prstGeom>
          <a:solidFill>
            <a:srgbClr val="F59E0B"/>
          </a:solidFill>
          <a:ln w="254">
            <a:solidFill>
              <a:srgbClr val="3B82F6"/>
            </a:solidFill>
            <a:prstDash val="solid"/>
          </a:ln>
        </p:spPr>
      </p:sp>
      <p:sp>
        <p:nvSpPr>
          <p:cNvPr id="11" name="Text 9"/>
          <p:cNvSpPr/>
          <p:nvPr/>
        </p:nvSpPr>
        <p:spPr>
          <a:xfrm>
            <a:off x="1097280" y="4343400"/>
            <a:ext cx="1371600" cy="548640"/>
          </a:xfrm>
          <a:prstGeom prst="rect">
            <a:avLst/>
          </a:prstGeom>
          <a:noFill/>
          <a:ln/>
        </p:spPr>
        <p:txBody>
          <a:bodyPr wrap="square" rtlCol="0" anchor="ctr"/>
          <a:lstStyle/>
          <a:p>
            <a:pPr algn="ctr" indent="0" marL="0">
              <a:buNone/>
            </a:pPr>
            <a:r>
              <a:rPr lang="en-US" sz="4800" b="1" dirty="0">
                <a:solidFill>
                  <a:srgbClr val="FFFFFF"/>
                </a:solidFill>
                <a:latin typeface="Arial" pitchFamily="34" charset="0"/>
                <a:ea typeface="Arial" pitchFamily="34" charset="-122"/>
                <a:cs typeface="Arial" pitchFamily="34" charset="-120"/>
              </a:rPr>
              <a:t>0</a:t>
            </a:r>
            <a:endParaRPr lang="en-US" sz="4800" dirty="0"/>
          </a:p>
        </p:txBody>
      </p:sp>
      <p:sp>
        <p:nvSpPr>
          <p:cNvPr id="12" name="Text 10"/>
          <p:cNvSpPr/>
          <p:nvPr/>
        </p:nvSpPr>
        <p:spPr>
          <a:xfrm>
            <a:off x="1097280" y="4937760"/>
            <a:ext cx="1371600" cy="365760"/>
          </a:xfrm>
          <a:prstGeom prst="rect">
            <a:avLst/>
          </a:prstGeom>
          <a:noFill/>
          <a:ln/>
        </p:spPr>
        <p:txBody>
          <a:bodyPr wrap="square" rtlCol="0" anchor="ctr"/>
          <a:lstStyle/>
          <a:p>
            <a:pPr algn="ctr" indent="0" marL="0">
              <a:buNone/>
            </a:pPr>
            <a:r>
              <a:rPr lang="en-US" sz="1000" dirty="0">
                <a:solidFill>
                  <a:srgbClr val="1E1E2E"/>
                </a:solidFill>
                <a:latin typeface="Arial" pitchFamily="34" charset="0"/>
                <a:ea typeface="Arial" pitchFamily="34" charset="-122"/>
                <a:cs typeface="Arial" pitchFamily="34" charset="-120"/>
              </a:rPr>
              <a:t>Pesticides needed</a:t>
            </a:r>
            <a:endParaRPr lang="en-US" sz="1000" dirty="0"/>
          </a:p>
        </p:txBody>
      </p:sp>
      <p:sp>
        <p:nvSpPr>
          <p:cNvPr id="13" name="Shape 11"/>
          <p:cNvSpPr/>
          <p:nvPr/>
        </p:nvSpPr>
        <p:spPr>
          <a:xfrm>
            <a:off x="4572000" y="4023360"/>
            <a:ext cx="1371600" cy="1371600"/>
          </a:xfrm>
          <a:prstGeom prst="ellipse">
            <a:avLst/>
          </a:prstGeom>
          <a:solidFill>
            <a:srgbClr val="10B981"/>
          </a:solidFill>
          <a:ln w="254">
            <a:solidFill>
              <a:srgbClr val="3B82F6"/>
            </a:solidFill>
            <a:prstDash val="solid"/>
          </a:ln>
        </p:spPr>
      </p:sp>
      <p:sp>
        <p:nvSpPr>
          <p:cNvPr id="14" name="Text 12"/>
          <p:cNvSpPr/>
          <p:nvPr/>
        </p:nvSpPr>
        <p:spPr>
          <a:xfrm>
            <a:off x="4572000" y="4343400"/>
            <a:ext cx="1371600" cy="548640"/>
          </a:xfrm>
          <a:prstGeom prst="rect">
            <a:avLst/>
          </a:prstGeom>
          <a:noFill/>
          <a:ln/>
        </p:spPr>
        <p:txBody>
          <a:bodyPr wrap="square" rtlCol="0" anchor="ctr"/>
          <a:lstStyle/>
          <a:p>
            <a:pPr algn="ctr" indent="0" marL="0">
              <a:buNone/>
            </a:pPr>
            <a:r>
              <a:rPr lang="en-US" sz="4800" b="1" dirty="0">
                <a:solidFill>
                  <a:srgbClr val="FFFFFF"/>
                </a:solidFill>
                <a:latin typeface="Arial" pitchFamily="34" charset="0"/>
                <a:ea typeface="Arial" pitchFamily="34" charset="-122"/>
                <a:cs typeface="Arial" pitchFamily="34" charset="-120"/>
              </a:rPr>
              <a:t>95%</a:t>
            </a:r>
            <a:endParaRPr lang="en-US" sz="4800" dirty="0"/>
          </a:p>
        </p:txBody>
      </p:sp>
      <p:sp>
        <p:nvSpPr>
          <p:cNvPr id="15" name="Text 13"/>
          <p:cNvSpPr/>
          <p:nvPr/>
        </p:nvSpPr>
        <p:spPr>
          <a:xfrm>
            <a:off x="4572000" y="4937760"/>
            <a:ext cx="1371600" cy="365760"/>
          </a:xfrm>
          <a:prstGeom prst="rect">
            <a:avLst/>
          </a:prstGeom>
          <a:noFill/>
          <a:ln/>
        </p:spPr>
        <p:txBody>
          <a:bodyPr wrap="square" rtlCol="0" anchor="ctr"/>
          <a:lstStyle/>
          <a:p>
            <a:pPr algn="ctr" indent="0" marL="0">
              <a:buNone/>
            </a:pPr>
            <a:r>
              <a:rPr lang="en-US" sz="1000" dirty="0">
                <a:solidFill>
                  <a:srgbClr val="1E1E2E"/>
                </a:solidFill>
                <a:latin typeface="Arial" pitchFamily="34" charset="0"/>
                <a:ea typeface="Arial" pitchFamily="34" charset="-122"/>
                <a:cs typeface="Arial" pitchFamily="34" charset="-120"/>
              </a:rPr>
              <a:t>Less land required</a:t>
            </a:r>
            <a:endParaRPr lang="en-US" sz="1000" dirty="0"/>
          </a:p>
        </p:txBody>
      </p:sp>
      <p:sp>
        <p:nvSpPr>
          <p:cNvPr id="16" name="Text 14"/>
          <p:cNvSpPr/>
          <p:nvPr/>
        </p:nvSpPr>
        <p:spPr>
          <a:xfrm>
            <a:off x="457200" y="6400800"/>
            <a:ext cx="8229600" cy="365760"/>
          </a:xfrm>
          <a:prstGeom prst="rect">
            <a:avLst/>
          </a:prstGeom>
          <a:noFill/>
          <a:ln/>
        </p:spPr>
        <p:txBody>
          <a:bodyPr wrap="square" rtlCol="0" anchor="ctr"/>
          <a:lstStyle/>
          <a:p>
            <a:pPr algn="r" indent="0" marL="0">
              <a:buNone/>
            </a:pPr>
            <a:r>
              <a:rPr lang="en-US" sz="800" dirty="0">
                <a:solidFill>
                  <a:srgbClr val="94A3B8"/>
                </a:solidFill>
                <a:latin typeface="Arial" pitchFamily="34" charset="0"/>
                <a:ea typeface="Arial" pitchFamily="34" charset="-122"/>
                <a:cs typeface="Arial" pitchFamily="34" charset="-120"/>
              </a:rPr>
              <a:t>Metrics · The Future of Vertical Farming · 4/15</a:t>
            </a:r>
            <a:endParaRPr lang="en-US" sz="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8FAFC"/>
        </a:solidFill>
      </p:bgPr>
    </p:bg>
    <p:spTree>
      <p:nvGrpSpPr>
        <p:cNvPr id="1" name=""/>
        <p:cNvGrpSpPr/>
        <p:nvPr/>
      </p:nvGrpSpPr>
      <p:grpSpPr>
        <a:xfrm>
          <a:off x="0" y="0"/>
          <a:ext cx="0" cy="0"/>
          <a:chOff x="0" y="0"/>
          <a:chExt cx="0" cy="0"/>
        </a:xfrm>
      </p:grpSpPr>
      <p:sp>
        <p:nvSpPr>
          <p:cNvPr id="2" name="Text 0"/>
          <p:cNvSpPr/>
          <p:nvPr/>
        </p:nvSpPr>
        <p:spPr>
          <a:xfrm>
            <a:off x="457200" y="274320"/>
            <a:ext cx="8229600" cy="914400"/>
          </a:xfrm>
          <a:prstGeom prst="rect">
            <a:avLst/>
          </a:prstGeom>
          <a:noFill/>
          <a:ln/>
        </p:spPr>
        <p:txBody>
          <a:bodyPr wrap="square" rtlCol="0" anchor="ctr"/>
          <a:lstStyle/>
          <a:p>
            <a:pPr algn="l" indent="0" marL="0">
              <a:buNone/>
            </a:pPr>
            <a:r>
              <a:rPr lang="en-US" sz="2800" b="1" dirty="0">
                <a:solidFill>
                  <a:srgbClr val="1E1E2E"/>
                </a:solidFill>
                <a:latin typeface="Arial" pitchFamily="34" charset="0"/>
                <a:ea typeface="Arial" pitchFamily="34" charset="-122"/>
                <a:cs typeface="Arial" pitchFamily="34" charset="-120"/>
              </a:rPr>
              <a:t>Vertical Farming Market Growth</a:t>
            </a:r>
            <a:endParaRPr lang="en-US" sz="2800" dirty="0"/>
          </a:p>
        </p:txBody>
      </p:sp>
      <p:graphicFrame>
        <p:nvGraphicFramePr>
          <p:cNvPr id="3" name="Chart 0" descr=""/>
          <p:cNvGraphicFramePr/>
          <p:nvPr/>
        </p:nvGraphicFramePr>
        <p:xfrm>
          <a:off x="457200" y="1188720"/>
          <a:ext cx="6858000" cy="3657600"/>
        </p:xfrm>
        <a:graphic xmlns:a="http://schemas.openxmlformats.org/drawingml/2006/main">
          <a:graphicData uri="http://schemas.openxmlformats.org/drawingml/2006/chart">
            <c:chart xmlns:c="http://schemas.openxmlformats.org/drawingml/2006/chart" r:id="rId1"/>
          </a:graphicData>
        </a:graphic>
      </p:graphicFrame>
      <p:sp>
        <p:nvSpPr>
          <p:cNvPr id="4" name="Text 1"/>
          <p:cNvSpPr/>
          <p:nvPr/>
        </p:nvSpPr>
        <p:spPr>
          <a:xfrm>
            <a:off x="457200" y="6400800"/>
            <a:ext cx="8229600" cy="365760"/>
          </a:xfrm>
          <a:prstGeom prst="rect">
            <a:avLst/>
          </a:prstGeom>
          <a:noFill/>
          <a:ln/>
        </p:spPr>
        <p:txBody>
          <a:bodyPr wrap="square" rtlCol="0" anchor="ctr"/>
          <a:lstStyle/>
          <a:p>
            <a:pPr algn="r" indent="0" marL="0">
              <a:buNone/>
            </a:pPr>
            <a:r>
              <a:rPr lang="en-US" sz="800" dirty="0">
                <a:solidFill>
                  <a:srgbClr val="94A3B8"/>
                </a:solidFill>
                <a:latin typeface="Arial" pitchFamily="34" charset="0"/>
                <a:ea typeface="Arial" pitchFamily="34" charset="-122"/>
                <a:cs typeface="Arial" pitchFamily="34" charset="-120"/>
              </a:rPr>
              <a:t>Market Overview · The Future of Vertical Farming · 5/15</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8FAFC"/>
        </a:solidFill>
      </p:bgPr>
    </p:bg>
    <p:spTree>
      <p:nvGrpSpPr>
        <p:cNvPr id="1" name=""/>
        <p:cNvGrpSpPr/>
        <p:nvPr/>
      </p:nvGrpSpPr>
      <p:grpSpPr>
        <a:xfrm>
          <a:off x="0" y="0"/>
          <a:ext cx="0" cy="0"/>
          <a:chOff x="0" y="0"/>
          <a:chExt cx="0" cy="0"/>
        </a:xfrm>
      </p:grpSpPr>
      <p:sp>
        <p:nvSpPr>
          <p:cNvPr id="2" name="Text 0"/>
          <p:cNvSpPr/>
          <p:nvPr/>
        </p:nvSpPr>
        <p:spPr>
          <a:xfrm>
            <a:off x="457200" y="274320"/>
            <a:ext cx="8229600" cy="914400"/>
          </a:xfrm>
          <a:prstGeom prst="rect">
            <a:avLst/>
          </a:prstGeom>
          <a:noFill/>
          <a:ln/>
        </p:spPr>
        <p:txBody>
          <a:bodyPr wrap="square" rtlCol="0" anchor="ctr"/>
          <a:lstStyle/>
          <a:p>
            <a:pPr algn="l" indent="0" marL="0">
              <a:buNone/>
            </a:pPr>
            <a:r>
              <a:rPr lang="en-US" sz="2800" b="1" dirty="0">
                <a:solidFill>
                  <a:srgbClr val="1E1E2E"/>
                </a:solidFill>
                <a:latin typeface="Arial" pitchFamily="34" charset="0"/>
                <a:ea typeface="Arial" pitchFamily="34" charset="-122"/>
                <a:cs typeface="Arial" pitchFamily="34" charset="-120"/>
              </a:rPr>
              <a:t>Vertical Farming Technologies</a:t>
            </a:r>
            <a:endParaRPr lang="en-US" sz="2800" dirty="0"/>
          </a:p>
        </p:txBody>
      </p:sp>
      <p:graphicFrame>
        <p:nvGraphicFramePr>
          <p:cNvPr id="3" name="Chart 0" descr=""/>
          <p:cNvGraphicFramePr/>
          <p:nvPr/>
        </p:nvGraphicFramePr>
        <p:xfrm>
          <a:off x="457200" y="1188720"/>
          <a:ext cx="3657600" cy="3200400"/>
        </p:xfrm>
        <a:graphic xmlns:a="http://schemas.openxmlformats.org/drawingml/2006/main">
          <a:graphicData uri="http://schemas.openxmlformats.org/drawingml/2006/chart">
            <c:chart xmlns:c="http://schemas.openxmlformats.org/drawingml/2006/chart" r:id="rId1"/>
          </a:graphicData>
        </a:graphic>
      </p:graphicFrame>
      <p:sp>
        <p:nvSpPr>
          <p:cNvPr id="4" name="Text 1"/>
          <p:cNvSpPr/>
          <p:nvPr/>
        </p:nvSpPr>
        <p:spPr>
          <a:xfrm>
            <a:off x="4389120" y="1645920"/>
            <a:ext cx="3840480" cy="1097280"/>
          </a:xfrm>
          <a:prstGeom prst="rect">
            <a:avLst/>
          </a:prstGeom>
          <a:noFill/>
          <a:ln/>
        </p:spPr>
        <p:txBody>
          <a:bodyPr wrap="square" rtlCol="0" anchor="ctr"/>
          <a:lstStyle/>
          <a:p>
            <a:pPr algn="l" indent="0" marL="0">
              <a:buNone/>
            </a:pPr>
            <a:r>
              <a:rPr lang="en-US" sz="1200" dirty="0">
                <a:solidFill>
                  <a:srgbClr val="1E1E2E"/>
                </a:solidFill>
                <a:latin typeface="Arial" pitchFamily="34" charset="0"/>
                <a:ea typeface="Arial" pitchFamily="34" charset="-122"/>
                <a:cs typeface="Arial" pitchFamily="34" charset="-120"/>
              </a:rPr>
              <a:t>LED lighting is the largest technology segment due to its critical role in photosynthesis control and energy costs.</a:t>
            </a:r>
            <a:endParaRPr lang="en-US" sz="1200" dirty="0"/>
          </a:p>
        </p:txBody>
      </p:sp>
      <p:sp>
        <p:nvSpPr>
          <p:cNvPr id="5" name="Text 2"/>
          <p:cNvSpPr/>
          <p:nvPr/>
        </p:nvSpPr>
        <p:spPr>
          <a:xfrm>
            <a:off x="4389120" y="2011680"/>
            <a:ext cx="3840480" cy="914400"/>
          </a:xfrm>
          <a:prstGeom prst="rect">
            <a:avLst/>
          </a:prstGeom>
          <a:noFill/>
          <a:ln/>
        </p:spPr>
        <p:txBody>
          <a:bodyPr wrap="square" rtlCol="0" anchor="ctr"/>
          <a:lstStyle/>
          <a:p>
            <a:pPr algn="l" indent="0" marL="0">
              <a:buNone/>
            </a:pPr>
            <a:r>
              <a:rPr lang="en-US" sz="1200" dirty="0">
                <a:solidFill>
                  <a:srgbClr val="1E1E2E"/>
                </a:solidFill>
                <a:latin typeface="Arial" pitchFamily="34" charset="0"/>
                <a:ea typeface="Arial" pitchFamily="34" charset="-122"/>
                <a:cs typeface="Arial" pitchFamily="34" charset="-120"/>
              </a:rPr>
              <a:t>Hydroponics and aeroponics form the core growing infrastructure, while emerging AI and automation segments show fastest growth potential.</a:t>
            </a:r>
            <a:endParaRPr lang="en-US" sz="1200" dirty="0"/>
          </a:p>
        </p:txBody>
      </p:sp>
      <p:sp>
        <p:nvSpPr>
          <p:cNvPr id="6" name="Text 3"/>
          <p:cNvSpPr/>
          <p:nvPr/>
        </p:nvSpPr>
        <p:spPr>
          <a:xfrm>
            <a:off x="457200" y="6400800"/>
            <a:ext cx="8229600" cy="365760"/>
          </a:xfrm>
          <a:prstGeom prst="rect">
            <a:avLst/>
          </a:prstGeom>
          <a:noFill/>
          <a:ln/>
        </p:spPr>
        <p:txBody>
          <a:bodyPr wrap="square" rtlCol="0" anchor="ctr"/>
          <a:lstStyle/>
          <a:p>
            <a:pPr algn="r" indent="0" marL="0">
              <a:buNone/>
            </a:pPr>
            <a:r>
              <a:rPr lang="en-US" sz="800" dirty="0">
                <a:solidFill>
                  <a:srgbClr val="94A3B8"/>
                </a:solidFill>
                <a:latin typeface="Arial" pitchFamily="34" charset="0"/>
                <a:ea typeface="Arial" pitchFamily="34" charset="-122"/>
                <a:cs typeface="Arial" pitchFamily="34" charset="-120"/>
              </a:rPr>
              <a:t>Technology Breakdown · The Future of Vertical Farming · 6/15</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8FAFC"/>
        </a:solidFill>
      </p:bgPr>
    </p:bg>
    <p:spTree>
      <p:nvGrpSpPr>
        <p:cNvPr id="1" name=""/>
        <p:cNvGrpSpPr/>
        <p:nvPr/>
      </p:nvGrpSpPr>
      <p:grpSpPr>
        <a:xfrm>
          <a:off x="0" y="0"/>
          <a:ext cx="0" cy="0"/>
          <a:chOff x="0" y="0"/>
          <a:chExt cx="0" cy="0"/>
        </a:xfrm>
      </p:grpSpPr>
      <p:sp>
        <p:nvSpPr>
          <p:cNvPr id="2" name="Text 0"/>
          <p:cNvSpPr/>
          <p:nvPr/>
        </p:nvSpPr>
        <p:spPr>
          <a:xfrm>
            <a:off x="457200" y="274320"/>
            <a:ext cx="8229600" cy="914400"/>
          </a:xfrm>
          <a:prstGeom prst="rect">
            <a:avLst/>
          </a:prstGeom>
          <a:noFill/>
          <a:ln/>
        </p:spPr>
        <p:txBody>
          <a:bodyPr wrap="square" rtlCol="0" anchor="ctr"/>
          <a:lstStyle/>
          <a:p>
            <a:pPr algn="l" indent="0" marL="0">
              <a:buNone/>
            </a:pPr>
            <a:r>
              <a:rPr lang="en-US" sz="2800" b="1" dirty="0">
                <a:solidFill>
                  <a:srgbClr val="1E1E2E"/>
                </a:solidFill>
                <a:latin typeface="Arial" pitchFamily="34" charset="0"/>
                <a:ea typeface="Arial" pitchFamily="34" charset="-122"/>
                <a:cs typeface="Arial" pitchFamily="34" charset="-120"/>
              </a:rPr>
              <a:t>Evolution of Controlled Environment Agriculture</a:t>
            </a:r>
            <a:endParaRPr lang="en-US" sz="2800" dirty="0"/>
          </a:p>
        </p:txBody>
      </p:sp>
      <p:sp>
        <p:nvSpPr>
          <p:cNvPr id="3" name="Shape 1"/>
          <p:cNvSpPr/>
          <p:nvPr/>
        </p:nvSpPr>
        <p:spPr>
          <a:xfrm>
            <a:off x="731520" y="2560320"/>
            <a:ext cx="6766560" cy="0"/>
          </a:xfrm>
          <a:prstGeom prst="line">
            <a:avLst/>
          </a:prstGeom>
          <a:noFill/>
          <a:ln w="381">
            <a:solidFill>
              <a:srgbClr val="6C3CE1"/>
            </a:solidFill>
            <a:prstDash val="solid"/>
          </a:ln>
        </p:spPr>
      </p:sp>
      <p:sp>
        <p:nvSpPr>
          <p:cNvPr id="4" name="Shape 2"/>
          <p:cNvSpPr/>
          <p:nvPr/>
        </p:nvSpPr>
        <p:spPr>
          <a:xfrm>
            <a:off x="548640" y="2377440"/>
            <a:ext cx="365760" cy="365760"/>
          </a:xfrm>
          <a:prstGeom prst="ellipse">
            <a:avLst/>
          </a:prstGeom>
          <a:solidFill>
            <a:srgbClr val="6C3CE1"/>
          </a:solidFill>
          <a:ln w="254">
            <a:solidFill>
              <a:srgbClr val="3B82F6"/>
            </a:solidFill>
            <a:prstDash val="solid"/>
          </a:ln>
        </p:spPr>
      </p:sp>
      <p:sp>
        <p:nvSpPr>
          <p:cNvPr id="5" name="Text 3"/>
          <p:cNvSpPr/>
          <p:nvPr/>
        </p:nvSpPr>
        <p:spPr>
          <a:xfrm>
            <a:off x="274320" y="1645920"/>
            <a:ext cx="914400" cy="365760"/>
          </a:xfrm>
          <a:prstGeom prst="rect">
            <a:avLst/>
          </a:prstGeom>
          <a:noFill/>
          <a:ln/>
        </p:spPr>
        <p:txBody>
          <a:bodyPr wrap="square" rtlCol="0" anchor="ctr"/>
          <a:lstStyle/>
          <a:p>
            <a:pPr algn="ctr" indent="0" marL="0">
              <a:buNone/>
            </a:pPr>
            <a:r>
              <a:rPr lang="en-US" sz="1400" b="1" dirty="0">
                <a:solidFill>
                  <a:srgbClr val="1E1E2E"/>
                </a:solidFill>
                <a:latin typeface="Arial" pitchFamily="34" charset="0"/>
                <a:ea typeface="Arial" pitchFamily="34" charset="-122"/>
                <a:cs typeface="Arial" pitchFamily="34" charset="-120"/>
              </a:rPr>
              <a:t>2000</a:t>
            </a:r>
            <a:endParaRPr lang="en-US" sz="1400" dirty="0"/>
          </a:p>
        </p:txBody>
      </p:sp>
      <p:sp>
        <p:nvSpPr>
          <p:cNvPr id="6" name="Text 4"/>
          <p:cNvSpPr/>
          <p:nvPr/>
        </p:nvSpPr>
        <p:spPr>
          <a:xfrm>
            <a:off x="45720" y="2697480"/>
            <a:ext cx="1371600" cy="548640"/>
          </a:xfrm>
          <a:prstGeom prst="rect">
            <a:avLst/>
          </a:prstGeom>
          <a:noFill/>
          <a:ln/>
        </p:spPr>
        <p:txBody>
          <a:bodyPr wrap="square" rtlCol="0" anchor="ctr"/>
          <a:lstStyle/>
          <a:p>
            <a:pPr algn="ctr" indent="0" marL="0">
              <a:buNone/>
            </a:pPr>
            <a:r>
              <a:rPr lang="en-US" sz="900" dirty="0">
                <a:solidFill>
                  <a:srgbClr val="1E1E2E"/>
                </a:solidFill>
                <a:latin typeface="Arial" pitchFamily="34" charset="0"/>
                <a:ea typeface="Arial" pitchFamily="34" charset="-122"/>
                <a:cs typeface="Arial" pitchFamily="34" charset="-120"/>
              </a:rPr>
              <a:t>First commercial vertical farm concept</a:t>
            </a:r>
            <a:endParaRPr lang="en-US" sz="900" dirty="0"/>
          </a:p>
        </p:txBody>
      </p:sp>
      <p:sp>
        <p:nvSpPr>
          <p:cNvPr id="7" name="Shape 5"/>
          <p:cNvSpPr/>
          <p:nvPr/>
        </p:nvSpPr>
        <p:spPr>
          <a:xfrm>
            <a:off x="1901952" y="2377440"/>
            <a:ext cx="365760" cy="365760"/>
          </a:xfrm>
          <a:prstGeom prst="ellipse">
            <a:avLst/>
          </a:prstGeom>
          <a:solidFill>
            <a:srgbClr val="3B82F6"/>
          </a:solidFill>
          <a:ln w="254">
            <a:solidFill>
              <a:srgbClr val="3B82F6"/>
            </a:solidFill>
            <a:prstDash val="solid"/>
          </a:ln>
        </p:spPr>
      </p:sp>
      <p:sp>
        <p:nvSpPr>
          <p:cNvPr id="8" name="Text 6"/>
          <p:cNvSpPr/>
          <p:nvPr/>
        </p:nvSpPr>
        <p:spPr>
          <a:xfrm>
            <a:off x="1627632" y="1645920"/>
            <a:ext cx="914400" cy="365760"/>
          </a:xfrm>
          <a:prstGeom prst="rect">
            <a:avLst/>
          </a:prstGeom>
          <a:noFill/>
          <a:ln/>
        </p:spPr>
        <p:txBody>
          <a:bodyPr wrap="square" rtlCol="0" anchor="ctr"/>
          <a:lstStyle/>
          <a:p>
            <a:pPr algn="ctr" indent="0" marL="0">
              <a:buNone/>
            </a:pPr>
            <a:r>
              <a:rPr lang="en-US" sz="1400" b="1" dirty="0">
                <a:solidFill>
                  <a:srgbClr val="1E1E2E"/>
                </a:solidFill>
                <a:latin typeface="Arial" pitchFamily="34" charset="0"/>
                <a:ea typeface="Arial" pitchFamily="34" charset="-122"/>
                <a:cs typeface="Arial" pitchFamily="34" charset="-120"/>
              </a:rPr>
              <a:t>2009</a:t>
            </a:r>
            <a:endParaRPr lang="en-US" sz="1400" dirty="0"/>
          </a:p>
        </p:txBody>
      </p:sp>
      <p:sp>
        <p:nvSpPr>
          <p:cNvPr id="9" name="Text 7"/>
          <p:cNvSpPr/>
          <p:nvPr/>
        </p:nvSpPr>
        <p:spPr>
          <a:xfrm>
            <a:off x="1399032" y="2697480"/>
            <a:ext cx="1371600" cy="548640"/>
          </a:xfrm>
          <a:prstGeom prst="rect">
            <a:avLst/>
          </a:prstGeom>
          <a:noFill/>
          <a:ln/>
        </p:spPr>
        <p:txBody>
          <a:bodyPr wrap="square" rtlCol="0" anchor="ctr"/>
          <a:lstStyle/>
          <a:p>
            <a:pPr algn="ctr" indent="0" marL="0">
              <a:buNone/>
            </a:pPr>
            <a:r>
              <a:rPr lang="en-US" sz="900" dirty="0">
                <a:solidFill>
                  <a:srgbClr val="1E1E2E"/>
                </a:solidFill>
                <a:latin typeface="Arial" pitchFamily="34" charset="0"/>
                <a:ea typeface="Arial" pitchFamily="34" charset="-122"/>
                <a:cs typeface="Arial" pitchFamily="34" charset="-120"/>
              </a:rPr>
              <a:t>Singapore's Sky Greens opens</a:t>
            </a:r>
            <a:endParaRPr lang="en-US" sz="900" dirty="0"/>
          </a:p>
        </p:txBody>
      </p:sp>
      <p:sp>
        <p:nvSpPr>
          <p:cNvPr id="10" name="Shape 8"/>
          <p:cNvSpPr/>
          <p:nvPr/>
        </p:nvSpPr>
        <p:spPr>
          <a:xfrm>
            <a:off x="3255264" y="2377440"/>
            <a:ext cx="365760" cy="365760"/>
          </a:xfrm>
          <a:prstGeom prst="ellipse">
            <a:avLst/>
          </a:prstGeom>
          <a:solidFill>
            <a:srgbClr val="6C3CE1"/>
          </a:solidFill>
          <a:ln w="254">
            <a:solidFill>
              <a:srgbClr val="3B82F6"/>
            </a:solidFill>
            <a:prstDash val="solid"/>
          </a:ln>
        </p:spPr>
      </p:sp>
      <p:sp>
        <p:nvSpPr>
          <p:cNvPr id="11" name="Text 9"/>
          <p:cNvSpPr/>
          <p:nvPr/>
        </p:nvSpPr>
        <p:spPr>
          <a:xfrm>
            <a:off x="2980944" y="1645920"/>
            <a:ext cx="914400" cy="365760"/>
          </a:xfrm>
          <a:prstGeom prst="rect">
            <a:avLst/>
          </a:prstGeom>
          <a:noFill/>
          <a:ln/>
        </p:spPr>
        <p:txBody>
          <a:bodyPr wrap="square" rtlCol="0" anchor="ctr"/>
          <a:lstStyle/>
          <a:p>
            <a:pPr algn="ctr" indent="0" marL="0">
              <a:buNone/>
            </a:pPr>
            <a:r>
              <a:rPr lang="en-US" sz="1400" b="1" dirty="0">
                <a:solidFill>
                  <a:srgbClr val="1E1E2E"/>
                </a:solidFill>
                <a:latin typeface="Arial" pitchFamily="34" charset="0"/>
                <a:ea typeface="Arial" pitchFamily="34" charset="-122"/>
                <a:cs typeface="Arial" pitchFamily="34" charset="-120"/>
              </a:rPr>
              <a:t>2015</a:t>
            </a:r>
            <a:endParaRPr lang="en-US" sz="1400" dirty="0"/>
          </a:p>
        </p:txBody>
      </p:sp>
      <p:sp>
        <p:nvSpPr>
          <p:cNvPr id="12" name="Text 10"/>
          <p:cNvSpPr/>
          <p:nvPr/>
        </p:nvSpPr>
        <p:spPr>
          <a:xfrm>
            <a:off x="2752344" y="2697480"/>
            <a:ext cx="1371600" cy="548640"/>
          </a:xfrm>
          <a:prstGeom prst="rect">
            <a:avLst/>
          </a:prstGeom>
          <a:noFill/>
          <a:ln/>
        </p:spPr>
        <p:txBody>
          <a:bodyPr wrap="square" rtlCol="0" anchor="ctr"/>
          <a:lstStyle/>
          <a:p>
            <a:pPr algn="ctr" indent="0" marL="0">
              <a:buNone/>
            </a:pPr>
            <a:r>
              <a:rPr lang="en-US" sz="900" dirty="0">
                <a:solidFill>
                  <a:srgbClr val="1E1E2E"/>
                </a:solidFill>
                <a:latin typeface="Arial" pitchFamily="34" charset="0"/>
                <a:ea typeface="Arial" pitchFamily="34" charset="-122"/>
                <a:cs typeface="Arial" pitchFamily="34" charset="-120"/>
              </a:rPr>
              <a:t>First large-scale US facility (AeroFarms)</a:t>
            </a:r>
            <a:endParaRPr lang="en-US" sz="900" dirty="0"/>
          </a:p>
        </p:txBody>
      </p:sp>
      <p:sp>
        <p:nvSpPr>
          <p:cNvPr id="13" name="Shape 11"/>
          <p:cNvSpPr/>
          <p:nvPr/>
        </p:nvSpPr>
        <p:spPr>
          <a:xfrm>
            <a:off x="4608576" y="2377440"/>
            <a:ext cx="365760" cy="365760"/>
          </a:xfrm>
          <a:prstGeom prst="ellipse">
            <a:avLst/>
          </a:prstGeom>
          <a:solidFill>
            <a:srgbClr val="3B82F6"/>
          </a:solidFill>
          <a:ln w="254">
            <a:solidFill>
              <a:srgbClr val="3B82F6"/>
            </a:solidFill>
            <a:prstDash val="solid"/>
          </a:ln>
        </p:spPr>
      </p:sp>
      <p:sp>
        <p:nvSpPr>
          <p:cNvPr id="14" name="Text 12"/>
          <p:cNvSpPr/>
          <p:nvPr/>
        </p:nvSpPr>
        <p:spPr>
          <a:xfrm>
            <a:off x="4334256" y="1645920"/>
            <a:ext cx="914400" cy="365760"/>
          </a:xfrm>
          <a:prstGeom prst="rect">
            <a:avLst/>
          </a:prstGeom>
          <a:noFill/>
          <a:ln/>
        </p:spPr>
        <p:txBody>
          <a:bodyPr wrap="square" rtlCol="0" anchor="ctr"/>
          <a:lstStyle/>
          <a:p>
            <a:pPr algn="ctr" indent="0" marL="0">
              <a:buNone/>
            </a:pPr>
            <a:r>
              <a:rPr lang="en-US" sz="1400" b="1" dirty="0">
                <a:solidFill>
                  <a:srgbClr val="1E1E2E"/>
                </a:solidFill>
                <a:latin typeface="Arial" pitchFamily="34" charset="0"/>
                <a:ea typeface="Arial" pitchFamily="34" charset="-122"/>
                <a:cs typeface="Arial" pitchFamily="34" charset="-120"/>
              </a:rPr>
              <a:t>2020</a:t>
            </a:r>
            <a:endParaRPr lang="en-US" sz="1400" dirty="0"/>
          </a:p>
        </p:txBody>
      </p:sp>
      <p:sp>
        <p:nvSpPr>
          <p:cNvPr id="15" name="Text 13"/>
          <p:cNvSpPr/>
          <p:nvPr/>
        </p:nvSpPr>
        <p:spPr>
          <a:xfrm>
            <a:off x="4105656" y="2697480"/>
            <a:ext cx="1371600" cy="548640"/>
          </a:xfrm>
          <a:prstGeom prst="rect">
            <a:avLst/>
          </a:prstGeom>
          <a:noFill/>
          <a:ln/>
        </p:spPr>
        <p:txBody>
          <a:bodyPr wrap="square" rtlCol="0" anchor="ctr"/>
          <a:lstStyle/>
          <a:p>
            <a:pPr algn="ctr" indent="0" marL="0">
              <a:buNone/>
            </a:pPr>
            <a:r>
              <a:rPr lang="en-US" sz="900" dirty="0">
                <a:solidFill>
                  <a:srgbClr val="1E1E2E"/>
                </a:solidFill>
                <a:latin typeface="Arial" pitchFamily="34" charset="0"/>
                <a:ea typeface="Arial" pitchFamily="34" charset="-122"/>
                <a:cs typeface="Arial" pitchFamily="34" charset="-120"/>
              </a:rPr>
              <a:t>LED efficiency breakthrough</a:t>
            </a:r>
            <a:endParaRPr lang="en-US" sz="900" dirty="0"/>
          </a:p>
        </p:txBody>
      </p:sp>
      <p:sp>
        <p:nvSpPr>
          <p:cNvPr id="16" name="Shape 14"/>
          <p:cNvSpPr/>
          <p:nvPr/>
        </p:nvSpPr>
        <p:spPr>
          <a:xfrm>
            <a:off x="5961888" y="2377440"/>
            <a:ext cx="365760" cy="365760"/>
          </a:xfrm>
          <a:prstGeom prst="ellipse">
            <a:avLst/>
          </a:prstGeom>
          <a:solidFill>
            <a:srgbClr val="6C3CE1"/>
          </a:solidFill>
          <a:ln w="254">
            <a:solidFill>
              <a:srgbClr val="3B82F6"/>
            </a:solidFill>
            <a:prstDash val="solid"/>
          </a:ln>
        </p:spPr>
      </p:sp>
      <p:sp>
        <p:nvSpPr>
          <p:cNvPr id="17" name="Text 15"/>
          <p:cNvSpPr/>
          <p:nvPr/>
        </p:nvSpPr>
        <p:spPr>
          <a:xfrm>
            <a:off x="5687568" y="1645920"/>
            <a:ext cx="914400" cy="365760"/>
          </a:xfrm>
          <a:prstGeom prst="rect">
            <a:avLst/>
          </a:prstGeom>
          <a:noFill/>
          <a:ln/>
        </p:spPr>
        <p:txBody>
          <a:bodyPr wrap="square" rtlCol="0" anchor="ctr"/>
          <a:lstStyle/>
          <a:p>
            <a:pPr algn="ctr" indent="0" marL="0">
              <a:buNone/>
            </a:pPr>
            <a:r>
              <a:rPr lang="en-US" sz="1400" b="1" dirty="0">
                <a:solidFill>
                  <a:srgbClr val="1E1E2E"/>
                </a:solidFill>
                <a:latin typeface="Arial" pitchFamily="34" charset="0"/>
                <a:ea typeface="Arial" pitchFamily="34" charset="-122"/>
                <a:cs typeface="Arial" pitchFamily="34" charset="-120"/>
              </a:rPr>
              <a:t>2023</a:t>
            </a:r>
            <a:endParaRPr lang="en-US" sz="1400" dirty="0"/>
          </a:p>
        </p:txBody>
      </p:sp>
      <p:sp>
        <p:nvSpPr>
          <p:cNvPr id="18" name="Text 16"/>
          <p:cNvSpPr/>
          <p:nvPr/>
        </p:nvSpPr>
        <p:spPr>
          <a:xfrm>
            <a:off x="5458968" y="2697480"/>
            <a:ext cx="1371600" cy="548640"/>
          </a:xfrm>
          <a:prstGeom prst="rect">
            <a:avLst/>
          </a:prstGeom>
          <a:noFill/>
          <a:ln/>
        </p:spPr>
        <p:txBody>
          <a:bodyPr wrap="square" rtlCol="0" anchor="ctr"/>
          <a:lstStyle/>
          <a:p>
            <a:pPr algn="ctr" indent="0" marL="0">
              <a:buNone/>
            </a:pPr>
            <a:r>
              <a:rPr lang="en-US" sz="900" dirty="0">
                <a:solidFill>
                  <a:srgbClr val="1E1E2E"/>
                </a:solidFill>
                <a:latin typeface="Arial" pitchFamily="34" charset="0"/>
                <a:ea typeface="Arial" pitchFamily="34" charset="-122"/>
                <a:cs typeface="Arial" pitchFamily="34" charset="-120"/>
              </a:rPr>
              <a:t>AI-powered climate control</a:t>
            </a:r>
            <a:endParaRPr lang="en-US" sz="900" dirty="0"/>
          </a:p>
        </p:txBody>
      </p:sp>
      <p:sp>
        <p:nvSpPr>
          <p:cNvPr id="19" name="Shape 17"/>
          <p:cNvSpPr/>
          <p:nvPr/>
        </p:nvSpPr>
        <p:spPr>
          <a:xfrm>
            <a:off x="7315200" y="2377440"/>
            <a:ext cx="365760" cy="365760"/>
          </a:xfrm>
          <a:prstGeom prst="ellipse">
            <a:avLst/>
          </a:prstGeom>
          <a:solidFill>
            <a:srgbClr val="3B82F6"/>
          </a:solidFill>
          <a:ln w="254">
            <a:solidFill>
              <a:srgbClr val="3B82F6"/>
            </a:solidFill>
            <a:prstDash val="solid"/>
          </a:ln>
        </p:spPr>
      </p:sp>
      <p:sp>
        <p:nvSpPr>
          <p:cNvPr id="20" name="Text 18"/>
          <p:cNvSpPr/>
          <p:nvPr/>
        </p:nvSpPr>
        <p:spPr>
          <a:xfrm>
            <a:off x="7040880" y="1645920"/>
            <a:ext cx="914400" cy="365760"/>
          </a:xfrm>
          <a:prstGeom prst="rect">
            <a:avLst/>
          </a:prstGeom>
          <a:noFill/>
          <a:ln/>
        </p:spPr>
        <p:txBody>
          <a:bodyPr wrap="square" rtlCol="0" anchor="ctr"/>
          <a:lstStyle/>
          <a:p>
            <a:pPr algn="ctr" indent="0" marL="0">
              <a:buNone/>
            </a:pPr>
            <a:r>
              <a:rPr lang="en-US" sz="1400" b="1" dirty="0">
                <a:solidFill>
                  <a:srgbClr val="1E1E2E"/>
                </a:solidFill>
                <a:latin typeface="Arial" pitchFamily="34" charset="0"/>
                <a:ea typeface="Arial" pitchFamily="34" charset="-122"/>
                <a:cs typeface="Arial" pitchFamily="34" charset="-120"/>
              </a:rPr>
              <a:t>2025</a:t>
            </a:r>
            <a:endParaRPr lang="en-US" sz="1400" dirty="0"/>
          </a:p>
        </p:txBody>
      </p:sp>
      <p:sp>
        <p:nvSpPr>
          <p:cNvPr id="21" name="Text 19"/>
          <p:cNvSpPr/>
          <p:nvPr/>
        </p:nvSpPr>
        <p:spPr>
          <a:xfrm>
            <a:off x="6812280" y="2697480"/>
            <a:ext cx="1371600" cy="548640"/>
          </a:xfrm>
          <a:prstGeom prst="rect">
            <a:avLst/>
          </a:prstGeom>
          <a:noFill/>
          <a:ln/>
        </p:spPr>
        <p:txBody>
          <a:bodyPr wrap="square" rtlCol="0" anchor="ctr"/>
          <a:lstStyle/>
          <a:p>
            <a:pPr algn="ctr" indent="0" marL="0">
              <a:buNone/>
            </a:pPr>
            <a:r>
              <a:rPr lang="en-US" sz="900" dirty="0">
                <a:solidFill>
                  <a:srgbClr val="1E1E2E"/>
                </a:solidFill>
                <a:latin typeface="Arial" pitchFamily="34" charset="0"/>
                <a:ea typeface="Arial" pitchFamily="34" charset="-122"/>
                <a:cs typeface="Arial" pitchFamily="34" charset="-120"/>
              </a:rPr>
              <a:t>First profitable large-scale operation</a:t>
            </a:r>
            <a:endParaRPr lang="en-US" sz="900" dirty="0"/>
          </a:p>
        </p:txBody>
      </p:sp>
      <p:sp>
        <p:nvSpPr>
          <p:cNvPr id="22" name="Text 20"/>
          <p:cNvSpPr/>
          <p:nvPr/>
        </p:nvSpPr>
        <p:spPr>
          <a:xfrm>
            <a:off x="457200" y="6400800"/>
            <a:ext cx="8229600" cy="365760"/>
          </a:xfrm>
          <a:prstGeom prst="rect">
            <a:avLst/>
          </a:prstGeom>
          <a:noFill/>
          <a:ln/>
        </p:spPr>
        <p:txBody>
          <a:bodyPr wrap="square" rtlCol="0" anchor="ctr"/>
          <a:lstStyle/>
          <a:p>
            <a:pPr algn="r" indent="0" marL="0">
              <a:buNone/>
            </a:pPr>
            <a:r>
              <a:rPr lang="en-US" sz="800" dirty="0">
                <a:solidFill>
                  <a:srgbClr val="94A3B8"/>
                </a:solidFill>
                <a:latin typeface="Arial" pitchFamily="34" charset="0"/>
                <a:ea typeface="Arial" pitchFamily="34" charset="-122"/>
                <a:cs typeface="Arial" pitchFamily="34" charset="-120"/>
              </a:rPr>
              <a:t>Timeline · The Future of Vertical Farming · 7/15</a:t>
            </a:r>
            <a:endParaRPr 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8FAFC"/>
        </a:solidFill>
      </p:bgPr>
    </p:bg>
    <p:spTree>
      <p:nvGrpSpPr>
        <p:cNvPr id="1" name=""/>
        <p:cNvGrpSpPr/>
        <p:nvPr/>
      </p:nvGrpSpPr>
      <p:grpSpPr>
        <a:xfrm>
          <a:off x="0" y="0"/>
          <a:ext cx="0" cy="0"/>
          <a:chOff x="0" y="0"/>
          <a:chExt cx="0" cy="0"/>
        </a:xfrm>
      </p:grpSpPr>
      <p:sp>
        <p:nvSpPr>
          <p:cNvPr id="2" name="Text 0"/>
          <p:cNvSpPr/>
          <p:nvPr/>
        </p:nvSpPr>
        <p:spPr>
          <a:xfrm>
            <a:off x="457200" y="274320"/>
            <a:ext cx="8229600" cy="914400"/>
          </a:xfrm>
          <a:prstGeom prst="rect">
            <a:avLst/>
          </a:prstGeom>
          <a:noFill/>
          <a:ln/>
        </p:spPr>
        <p:txBody>
          <a:bodyPr wrap="square" rtlCol="0" anchor="ctr"/>
          <a:lstStyle/>
          <a:p>
            <a:pPr algn="l" indent="0" marL="0">
              <a:buNone/>
            </a:pPr>
            <a:r>
              <a:rPr lang="en-US" sz="2800" b="1" dirty="0">
                <a:solidFill>
                  <a:srgbClr val="1E1E2E"/>
                </a:solidFill>
                <a:latin typeface="Arial" pitchFamily="34" charset="0"/>
                <a:ea typeface="Arial" pitchFamily="34" charset="-122"/>
                <a:cs typeface="Arial" pitchFamily="34" charset="-120"/>
              </a:rPr>
              <a:t>Vertical vs Traditional Farming: Key Metrics</a:t>
            </a:r>
            <a:endParaRPr lang="en-US" sz="2800" dirty="0"/>
          </a:p>
        </p:txBody>
      </p:sp>
      <p:graphicFrame>
        <p:nvGraphicFramePr>
          <p:cNvPr id="9" name="Table 0"/>
          <p:cNvGraphicFramePr>
            <a:graphicFrameLocks noGrp="1"/>
          </p:cNvGraphicFramePr>
          <p:nvPr>
            <p:extLst>
              <p:ext uri="{D42A27DB-BD31-4B8C-83A1-F6EECF244321}">
                <p14:modId xmlns:p14="http://schemas.microsoft.com/office/powerpoint/2010/main" val="1579011935"/>
              </p:ext>
            </p:extLst>
          </p:nvPr>
        </p:nvGraphicFramePr>
        <p:xfrm>
          <a:off x="457200" y="1188720"/>
          <a:ext cx="8229600" cy="1645920"/>
        </p:xfrm>
        <a:graphic>
          <a:graphicData uri="http://schemas.openxmlformats.org/drawingml/2006/table">
            <a:tbl>
              <a:tblPr/>
              <a:tblGrid>
                <a:gridCol w="1645920"/>
                <a:gridCol w="1645920"/>
                <a:gridCol w="1645920"/>
                <a:gridCol w="1645920"/>
                <a:gridCol w="1645920"/>
              </a:tblGrid>
              <a:tr h="329184">
                <a:tc>
                  <a:txBody>
                    <a:bodyPr/>
                    <a:lstStyle/>
                    <a:p>
                      <a:pPr indent="0" marL="0">
                        <a:buNone/>
                      </a:pPr>
                      <a:r>
                        <a:rPr lang="en-US" sz="1200" dirty="0">
                          <a:solidFill>
                            <a:srgbClr val="000000"/>
                          </a:solidFill>
                          <a:latin typeface="Arial" pitchFamily="34" charset="0"/>
                          <a:ea typeface="Arial" pitchFamily="34" charset="-122"/>
                          <a:cs typeface="Arial" pitchFamily="34" charset="-120"/>
                        </a:rPr>
                        <a:t>Metric</a:t>
                      </a:r>
                      <a:endParaRPr lang="en-US" sz="1200" dirty="0">
                        <a:latin typeface="Arial" charset="0"/>
                        <a:ea typeface="Arial" charset="0"/>
                        <a:cs typeface="Arial" charset="0"/>
                      </a:endParaRPr>
                    </a:p>
                  </a:txBody>
                  <a:tcPr marL="45720" marR="45720" marT="45720" marB="4572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6C3CE1">
                        <a:alpha val="99900"/>
                      </a:srgbClr>
                    </a:solidFill>
                  </a:tcPr>
                </a:tc>
                <a:tc>
                  <a:txBody>
                    <a:bodyPr/>
                    <a:lstStyle/>
                    <a:p>
                      <a:pPr indent="0" marL="0">
                        <a:buNone/>
                      </a:pPr>
                      <a:r>
                        <a:rPr lang="en-US" sz="1200" dirty="0">
                          <a:solidFill>
                            <a:srgbClr val="000000"/>
                          </a:solidFill>
                          <a:latin typeface="Arial" pitchFamily="34" charset="0"/>
                          <a:ea typeface="Arial" pitchFamily="34" charset="-122"/>
                          <a:cs typeface="Arial" pitchFamily="34" charset="-120"/>
                        </a:rPr>
                        <a:t>Water Usage</a:t>
                      </a:r>
                      <a:endParaRPr lang="en-US" sz="1200" dirty="0">
                        <a:latin typeface="Arial" charset="0"/>
                        <a:ea typeface="Arial" charset="0"/>
                        <a:cs typeface="Arial" charset="0"/>
                      </a:endParaRPr>
                    </a:p>
                  </a:txBody>
                  <a:tcPr marL="45720" marR="45720" marT="45720" marB="4572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6C3CE1">
                        <a:alpha val="99900"/>
                      </a:srgbClr>
                    </a:solidFill>
                  </a:tcPr>
                </a:tc>
                <a:tc>
                  <a:txBody>
                    <a:bodyPr/>
                    <a:lstStyle/>
                    <a:p>
                      <a:pPr indent="0" marL="0">
                        <a:buNone/>
                      </a:pPr>
                      <a:r>
                        <a:rPr lang="en-US" sz="1200" dirty="0">
                          <a:solidFill>
                            <a:srgbClr val="000000"/>
                          </a:solidFill>
                          <a:latin typeface="Arial" pitchFamily="34" charset="0"/>
                          <a:ea typeface="Arial" pitchFamily="34" charset="-122"/>
                          <a:cs typeface="Arial" pitchFamily="34" charset="-120"/>
                        </a:rPr>
                        <a:t>Land Required</a:t>
                      </a:r>
                      <a:endParaRPr lang="en-US" sz="1200" dirty="0">
                        <a:latin typeface="Arial" charset="0"/>
                        <a:ea typeface="Arial" charset="0"/>
                        <a:cs typeface="Arial" charset="0"/>
                      </a:endParaRPr>
                    </a:p>
                  </a:txBody>
                  <a:tcPr marL="45720" marR="45720" marT="45720" marB="4572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6C3CE1">
                        <a:alpha val="99900"/>
                      </a:srgbClr>
                    </a:solidFill>
                  </a:tcPr>
                </a:tc>
                <a:tc>
                  <a:txBody>
                    <a:bodyPr/>
                    <a:lstStyle/>
                    <a:p>
                      <a:pPr indent="0" marL="0">
                        <a:buNone/>
                      </a:pPr>
                      <a:r>
                        <a:rPr lang="en-US" sz="1200" dirty="0">
                          <a:solidFill>
                            <a:srgbClr val="000000"/>
                          </a:solidFill>
                          <a:latin typeface="Arial" pitchFamily="34" charset="0"/>
                          <a:ea typeface="Arial" pitchFamily="34" charset="-122"/>
                          <a:cs typeface="Arial" pitchFamily="34" charset="-120"/>
                        </a:rPr>
                        <a:t>Pesticides</a:t>
                      </a:r>
                      <a:endParaRPr lang="en-US" sz="1200" dirty="0">
                        <a:latin typeface="Arial" charset="0"/>
                        <a:ea typeface="Arial" charset="0"/>
                        <a:cs typeface="Arial" charset="0"/>
                      </a:endParaRPr>
                    </a:p>
                  </a:txBody>
                  <a:tcPr marL="45720" marR="45720" marT="45720" marB="4572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6C3CE1">
                        <a:alpha val="99900"/>
                      </a:srgbClr>
                    </a:solidFill>
                  </a:tcPr>
                </a:tc>
                <a:tc>
                  <a:txBody>
                    <a:bodyPr/>
                    <a:lstStyle/>
                    <a:p>
                      <a:pPr indent="0" marL="0">
                        <a:buNone/>
                      </a:pPr>
                      <a:r>
                        <a:rPr lang="en-US" sz="1200" dirty="0">
                          <a:solidFill>
                            <a:srgbClr val="000000"/>
                          </a:solidFill>
                          <a:latin typeface="Arial" pitchFamily="34" charset="0"/>
                          <a:ea typeface="Arial" pitchFamily="34" charset="-122"/>
                          <a:cs typeface="Arial" pitchFamily="34" charset="-120"/>
                        </a:rPr>
                        <a:t>Yield/acre</a:t>
                      </a:r>
                      <a:endParaRPr lang="en-US" sz="1200" dirty="0">
                        <a:latin typeface="Arial" charset="0"/>
                        <a:ea typeface="Arial" charset="0"/>
                        <a:cs typeface="Arial" charset="0"/>
                      </a:endParaRPr>
                    </a:p>
                  </a:txBody>
                  <a:tcPr marL="45720" marR="45720" marT="45720" marB="4572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6C3CE1">
                        <a:alpha val="99900"/>
                      </a:srgbClr>
                    </a:solidFill>
                  </a:tcPr>
                </a:tc>
              </a:tr>
              <a:tr h="329184">
                <a:tc>
                  <a:txBody>
                    <a:bodyPr/>
                    <a:lstStyle/>
                    <a:p>
                      <a:pPr indent="0" marL="0">
                        <a:buNone/>
                      </a:pPr>
                      <a:r>
                        <a:rPr lang="en-US" sz="1200" dirty="0">
                          <a:solidFill>
                            <a:srgbClr val="000000"/>
                          </a:solidFill>
                          <a:latin typeface="Arial" pitchFamily="34" charset="0"/>
                          <a:ea typeface="Arial" pitchFamily="34" charset="-122"/>
                          <a:cs typeface="Arial" pitchFamily="34" charset="-120"/>
                        </a:rPr>
                        <a:t>Traditional Farming</a:t>
                      </a:r>
                      <a:endParaRPr lang="en-US" sz="1200" dirty="0">
                        <a:latin typeface="Arial" charset="0"/>
                        <a:ea typeface="Arial" charset="0"/>
                        <a:cs typeface="Arial" charset="0"/>
                      </a:endParaRPr>
                    </a:p>
                  </a:txBody>
                  <a:tcPr marL="45720" marR="45720" marT="45720" marB="4572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6C3CE1">
                        <a:alpha val="99900"/>
                      </a:srgbClr>
                    </a:solidFill>
                  </a:tcPr>
                </a:tc>
                <a:tc>
                  <a:txBody>
                    <a:bodyPr/>
                    <a:lstStyle/>
                    <a:p>
                      <a:pPr indent="0" marL="0">
                        <a:buNone/>
                      </a:pPr>
                      <a:r>
                        <a:rPr lang="en-US" sz="1200" dirty="0">
                          <a:solidFill>
                            <a:srgbClr val="000000"/>
                          </a:solidFill>
                          <a:latin typeface="Arial" pitchFamily="34" charset="0"/>
                          <a:ea typeface="Arial" pitchFamily="34" charset="-122"/>
                          <a:cs typeface="Arial" pitchFamily="34" charset="-120"/>
                        </a:rPr>
                        <a:t>1x (baseline)</a:t>
                      </a:r>
                      <a:endParaRPr lang="en-US" sz="1200" dirty="0">
                        <a:latin typeface="Arial" charset="0"/>
                        <a:ea typeface="Arial" charset="0"/>
                        <a:cs typeface="Arial" charset="0"/>
                      </a:endParaRPr>
                    </a:p>
                  </a:txBody>
                  <a:tcPr marL="45720" marR="45720" marT="45720" marB="4572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6C3CE1">
                        <a:alpha val="99900"/>
                      </a:srgbClr>
                    </a:solidFill>
                  </a:tcPr>
                </a:tc>
                <a:tc>
                  <a:txBody>
                    <a:bodyPr/>
                    <a:lstStyle/>
                    <a:p>
                      <a:pPr indent="0" marL="0">
                        <a:buNone/>
                      </a:pPr>
                      <a:r>
                        <a:rPr lang="en-US" sz="1200" dirty="0">
                          <a:solidFill>
                            <a:srgbClr val="000000"/>
                          </a:solidFill>
                          <a:latin typeface="Arial" pitchFamily="34" charset="0"/>
                          <a:ea typeface="Arial" pitchFamily="34" charset="-122"/>
                          <a:cs typeface="Arial" pitchFamily="34" charset="-120"/>
                        </a:rPr>
                        <a:t>1x (baseline)</a:t>
                      </a:r>
                      <a:endParaRPr lang="en-US" sz="1200" dirty="0">
                        <a:latin typeface="Arial" charset="0"/>
                        <a:ea typeface="Arial" charset="0"/>
                        <a:cs typeface="Arial" charset="0"/>
                      </a:endParaRPr>
                    </a:p>
                  </a:txBody>
                  <a:tcPr marL="45720" marR="45720" marT="45720" marB="4572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6C3CE1">
                        <a:alpha val="99900"/>
                      </a:srgbClr>
                    </a:solidFill>
                  </a:tcPr>
                </a:tc>
                <a:tc>
                  <a:txBody>
                    <a:bodyPr/>
                    <a:lstStyle/>
                    <a:p>
                      <a:pPr indent="0" marL="0">
                        <a:buNone/>
                      </a:pPr>
                      <a:r>
                        <a:rPr lang="en-US" sz="1200" dirty="0">
                          <a:solidFill>
                            <a:srgbClr val="000000"/>
                          </a:solidFill>
                          <a:latin typeface="Arial" pitchFamily="34" charset="0"/>
                          <a:ea typeface="Arial" pitchFamily="34" charset="-122"/>
                          <a:cs typeface="Arial" pitchFamily="34" charset="-120"/>
                        </a:rPr>
                        <a:t>High</a:t>
                      </a:r>
                      <a:endParaRPr lang="en-US" sz="1200" dirty="0">
                        <a:latin typeface="Arial" charset="0"/>
                        <a:ea typeface="Arial" charset="0"/>
                        <a:cs typeface="Arial" charset="0"/>
                      </a:endParaRPr>
                    </a:p>
                  </a:txBody>
                  <a:tcPr marL="45720" marR="45720" marT="45720" marB="4572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6C3CE1">
                        <a:alpha val="99900"/>
                      </a:srgbClr>
                    </a:solidFill>
                  </a:tcPr>
                </a:tc>
                <a:tc>
                  <a:txBody>
                    <a:bodyPr/>
                    <a:lstStyle/>
                    <a:p>
                      <a:pPr indent="0" marL="0">
                        <a:buNone/>
                      </a:pPr>
                      <a:r>
                        <a:rPr lang="en-US" sz="1200" dirty="0">
                          <a:solidFill>
                            <a:srgbClr val="000000"/>
                          </a:solidFill>
                          <a:latin typeface="Arial" pitchFamily="34" charset="0"/>
                          <a:ea typeface="Arial" pitchFamily="34" charset="-122"/>
                          <a:cs typeface="Arial" pitchFamily="34" charset="-120"/>
                        </a:rPr>
                        <a:t>1x (baseline)</a:t>
                      </a:r>
                      <a:endParaRPr lang="en-US" sz="1200" dirty="0">
                        <a:latin typeface="Arial" charset="0"/>
                        <a:ea typeface="Arial" charset="0"/>
                        <a:cs typeface="Arial" charset="0"/>
                      </a:endParaRPr>
                    </a:p>
                  </a:txBody>
                  <a:tcPr marL="45720" marR="45720" marT="45720" marB="4572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6C3CE1">
                        <a:alpha val="99900"/>
                      </a:srgbClr>
                    </a:solidFill>
                  </a:tcPr>
                </a:tc>
              </a:tr>
              <a:tr h="329184">
                <a:tc>
                  <a:txBody>
                    <a:bodyPr/>
                    <a:lstStyle/>
                    <a:p>
                      <a:pPr indent="0" marL="0">
                        <a:buNone/>
                      </a:pPr>
                      <a:r>
                        <a:rPr lang="en-US" sz="1200" dirty="0">
                          <a:solidFill>
                            <a:srgbClr val="000000"/>
                          </a:solidFill>
                          <a:latin typeface="Arial" pitchFamily="34" charset="0"/>
                          <a:ea typeface="Arial" pitchFamily="34" charset="-122"/>
                          <a:cs typeface="Arial" pitchFamily="34" charset="-120"/>
                        </a:rPr>
                        <a:t>Vertical Farming</a:t>
                      </a:r>
                      <a:endParaRPr lang="en-US" sz="1200" dirty="0">
                        <a:latin typeface="Arial" charset="0"/>
                        <a:ea typeface="Arial" charset="0"/>
                        <a:cs typeface="Arial" charset="0"/>
                      </a:endParaRPr>
                    </a:p>
                  </a:txBody>
                  <a:tcPr marL="45720" marR="45720" marT="45720" marB="4572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6C3CE1">
                        <a:alpha val="99900"/>
                      </a:srgbClr>
                    </a:solidFill>
                  </a:tcPr>
                </a:tc>
                <a:tc>
                  <a:txBody>
                    <a:bodyPr/>
                    <a:lstStyle/>
                    <a:p>
                      <a:pPr indent="0" marL="0">
                        <a:buNone/>
                      </a:pPr>
                      <a:r>
                        <a:rPr lang="en-US" sz="1200" dirty="0">
                          <a:solidFill>
                            <a:srgbClr val="000000"/>
                          </a:solidFill>
                          <a:latin typeface="Arial" pitchFamily="34" charset="0"/>
                          <a:ea typeface="Arial" pitchFamily="34" charset="-122"/>
                          <a:cs typeface="Arial" pitchFamily="34" charset="-120"/>
                        </a:rPr>
                        <a:t>0.05x</a:t>
                      </a:r>
                      <a:endParaRPr lang="en-US" sz="1200" dirty="0">
                        <a:latin typeface="Arial" charset="0"/>
                        <a:ea typeface="Arial" charset="0"/>
                        <a:cs typeface="Arial" charset="0"/>
                      </a:endParaRPr>
                    </a:p>
                  </a:txBody>
                  <a:tcPr marL="45720" marR="45720" marT="45720" marB="4572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6C3CE1">
                        <a:alpha val="99900"/>
                      </a:srgbClr>
                    </a:solidFill>
                  </a:tcPr>
                </a:tc>
                <a:tc>
                  <a:txBody>
                    <a:bodyPr/>
                    <a:lstStyle/>
                    <a:p>
                      <a:pPr indent="0" marL="0">
                        <a:buNone/>
                      </a:pPr>
                      <a:r>
                        <a:rPr lang="en-US" sz="1200" dirty="0">
                          <a:solidFill>
                            <a:srgbClr val="000000"/>
                          </a:solidFill>
                          <a:latin typeface="Arial" pitchFamily="34" charset="0"/>
                          <a:ea typeface="Arial" pitchFamily="34" charset="-122"/>
                          <a:cs typeface="Arial" pitchFamily="34" charset="-120"/>
                        </a:rPr>
                        <a:t>0.01x</a:t>
                      </a:r>
                      <a:endParaRPr lang="en-US" sz="1200" dirty="0">
                        <a:latin typeface="Arial" charset="0"/>
                        <a:ea typeface="Arial" charset="0"/>
                        <a:cs typeface="Arial" charset="0"/>
                      </a:endParaRPr>
                    </a:p>
                  </a:txBody>
                  <a:tcPr marL="45720" marR="45720" marT="45720" marB="4572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6C3CE1">
                        <a:alpha val="99900"/>
                      </a:srgbClr>
                    </a:solidFill>
                  </a:tcPr>
                </a:tc>
                <a:tc>
                  <a:txBody>
                    <a:bodyPr/>
                    <a:lstStyle/>
                    <a:p>
                      <a:pPr indent="0" marL="0">
                        <a:buNone/>
                      </a:pPr>
                      <a:r>
                        <a:rPr lang="en-US" sz="1200" dirty="0">
                          <a:solidFill>
                            <a:srgbClr val="000000"/>
                          </a:solidFill>
                          <a:latin typeface="Arial" pitchFamily="34" charset="0"/>
                          <a:ea typeface="Arial" pitchFamily="34" charset="-122"/>
                          <a:cs typeface="Arial" pitchFamily="34" charset="-120"/>
                        </a:rPr>
                        <a:t>Zero</a:t>
                      </a:r>
                      <a:endParaRPr lang="en-US" sz="1200" dirty="0">
                        <a:latin typeface="Arial" charset="0"/>
                        <a:ea typeface="Arial" charset="0"/>
                        <a:cs typeface="Arial" charset="0"/>
                      </a:endParaRPr>
                    </a:p>
                  </a:txBody>
                  <a:tcPr marL="45720" marR="45720" marT="45720" marB="4572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6C3CE1">
                        <a:alpha val="99900"/>
                      </a:srgbClr>
                    </a:solidFill>
                  </a:tcPr>
                </a:tc>
                <a:tc>
                  <a:txBody>
                    <a:bodyPr/>
                    <a:lstStyle/>
                    <a:p>
                      <a:pPr indent="0" marL="0">
                        <a:buNone/>
                      </a:pPr>
                      <a:r>
                        <a:rPr lang="en-US" sz="1200" dirty="0">
                          <a:solidFill>
                            <a:srgbClr val="000000"/>
                          </a:solidFill>
                          <a:latin typeface="Arial" pitchFamily="34" charset="0"/>
                          <a:ea typeface="Arial" pitchFamily="34" charset="-122"/>
                          <a:cs typeface="Arial" pitchFamily="34" charset="-120"/>
                        </a:rPr>
                        <a:t>300x</a:t>
                      </a:r>
                      <a:endParaRPr lang="en-US" sz="1200" dirty="0">
                        <a:latin typeface="Arial" charset="0"/>
                        <a:ea typeface="Arial" charset="0"/>
                        <a:cs typeface="Arial" charset="0"/>
                      </a:endParaRPr>
                    </a:p>
                  </a:txBody>
                  <a:tcPr marL="45720" marR="45720" marT="45720" marB="4572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6C3CE1">
                        <a:alpha val="99900"/>
                      </a:srgbClr>
                    </a:solidFill>
                  </a:tcPr>
                </a:tc>
              </a:tr>
              <a:tr h="329184">
                <a:tc>
                  <a:txBody>
                    <a:bodyPr/>
                    <a:lstStyle/>
                    <a:p>
                      <a:pPr indent="0" marL="0">
                        <a:buNone/>
                      </a:pPr>
                      <a:r>
                        <a:rPr lang="en-US" sz="1200" dirty="0">
                          <a:solidFill>
                            <a:srgbClr val="000000"/>
                          </a:solidFill>
                          <a:latin typeface="Arial" pitchFamily="34" charset="0"/>
                          <a:ea typeface="Arial" pitchFamily="34" charset="-122"/>
                          <a:cs typeface="Arial" pitchFamily="34" charset="-120"/>
                        </a:rPr>
                        <a:t>Greenhouse</a:t>
                      </a:r>
                      <a:endParaRPr lang="en-US" sz="1200" dirty="0">
                        <a:latin typeface="Arial" charset="0"/>
                        <a:ea typeface="Arial" charset="0"/>
                        <a:cs typeface="Arial" charset="0"/>
                      </a:endParaRPr>
                    </a:p>
                  </a:txBody>
                  <a:tcPr marL="45720" marR="45720" marT="45720" marB="4572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6C3CE1">
                        <a:alpha val="99900"/>
                      </a:srgbClr>
                    </a:solidFill>
                  </a:tcPr>
                </a:tc>
                <a:tc>
                  <a:txBody>
                    <a:bodyPr/>
                    <a:lstStyle/>
                    <a:p>
                      <a:pPr indent="0" marL="0">
                        <a:buNone/>
                      </a:pPr>
                      <a:r>
                        <a:rPr lang="en-US" sz="1200" dirty="0">
                          <a:solidFill>
                            <a:srgbClr val="000000"/>
                          </a:solidFill>
                          <a:latin typeface="Arial" pitchFamily="34" charset="0"/>
                          <a:ea typeface="Arial" pitchFamily="34" charset="-122"/>
                          <a:cs typeface="Arial" pitchFamily="34" charset="-120"/>
                        </a:rPr>
                        <a:t>0.7x</a:t>
                      </a:r>
                      <a:endParaRPr lang="en-US" sz="1200" dirty="0">
                        <a:latin typeface="Arial" charset="0"/>
                        <a:ea typeface="Arial" charset="0"/>
                        <a:cs typeface="Arial" charset="0"/>
                      </a:endParaRPr>
                    </a:p>
                  </a:txBody>
                  <a:tcPr marL="45720" marR="45720" marT="45720" marB="4572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6C3CE1">
                        <a:alpha val="99900"/>
                      </a:srgbClr>
                    </a:solidFill>
                  </a:tcPr>
                </a:tc>
                <a:tc>
                  <a:txBody>
                    <a:bodyPr/>
                    <a:lstStyle/>
                    <a:p>
                      <a:pPr indent="0" marL="0">
                        <a:buNone/>
                      </a:pPr>
                      <a:r>
                        <a:rPr lang="en-US" sz="1200" dirty="0">
                          <a:solidFill>
                            <a:srgbClr val="000000"/>
                          </a:solidFill>
                          <a:latin typeface="Arial" pitchFamily="34" charset="0"/>
                          <a:ea typeface="Arial" pitchFamily="34" charset="-122"/>
                          <a:cs typeface="Arial" pitchFamily="34" charset="-120"/>
                        </a:rPr>
                        <a:t>0.5x</a:t>
                      </a:r>
                      <a:endParaRPr lang="en-US" sz="1200" dirty="0">
                        <a:latin typeface="Arial" charset="0"/>
                        <a:ea typeface="Arial" charset="0"/>
                        <a:cs typeface="Arial" charset="0"/>
                      </a:endParaRPr>
                    </a:p>
                  </a:txBody>
                  <a:tcPr marL="45720" marR="45720" marT="45720" marB="4572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6C3CE1">
                        <a:alpha val="99900"/>
                      </a:srgbClr>
                    </a:solidFill>
                  </a:tcPr>
                </a:tc>
                <a:tc>
                  <a:txBody>
                    <a:bodyPr/>
                    <a:lstStyle/>
                    <a:p>
                      <a:pPr indent="0" marL="0">
                        <a:buNone/>
                      </a:pPr>
                      <a:r>
                        <a:rPr lang="en-US" sz="1200" dirty="0">
                          <a:solidFill>
                            <a:srgbClr val="000000"/>
                          </a:solidFill>
                          <a:latin typeface="Arial" pitchFamily="34" charset="0"/>
                          <a:ea typeface="Arial" pitchFamily="34" charset="-122"/>
                          <a:cs typeface="Arial" pitchFamily="34" charset="-120"/>
                        </a:rPr>
                        <a:t>Low</a:t>
                      </a:r>
                      <a:endParaRPr lang="en-US" sz="1200" dirty="0">
                        <a:latin typeface="Arial" charset="0"/>
                        <a:ea typeface="Arial" charset="0"/>
                        <a:cs typeface="Arial" charset="0"/>
                      </a:endParaRPr>
                    </a:p>
                  </a:txBody>
                  <a:tcPr marL="45720" marR="45720" marT="45720" marB="4572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6C3CE1">
                        <a:alpha val="99900"/>
                      </a:srgbClr>
                    </a:solidFill>
                  </a:tcPr>
                </a:tc>
                <a:tc>
                  <a:txBody>
                    <a:bodyPr/>
                    <a:lstStyle/>
                    <a:p>
                      <a:pPr indent="0" marL="0">
                        <a:buNone/>
                      </a:pPr>
                      <a:r>
                        <a:rPr lang="en-US" sz="1200" dirty="0">
                          <a:solidFill>
                            <a:srgbClr val="000000"/>
                          </a:solidFill>
                          <a:latin typeface="Arial" pitchFamily="34" charset="0"/>
                          <a:ea typeface="Arial" pitchFamily="34" charset="-122"/>
                          <a:cs typeface="Arial" pitchFamily="34" charset="-120"/>
                        </a:rPr>
                        <a:t>10x</a:t>
                      </a:r>
                      <a:endParaRPr lang="en-US" sz="1200" dirty="0">
                        <a:latin typeface="Arial" charset="0"/>
                        <a:ea typeface="Arial" charset="0"/>
                        <a:cs typeface="Arial" charset="0"/>
                      </a:endParaRPr>
                    </a:p>
                  </a:txBody>
                  <a:tcPr marL="45720" marR="45720" marT="45720" marB="4572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6C3CE1">
                        <a:alpha val="99900"/>
                      </a:srgbClr>
                    </a:solidFill>
                  </a:tcPr>
                </a:tc>
              </a:tr>
              <a:tr h="329184">
                <a:tc>
                  <a:txBody>
                    <a:bodyPr/>
                    <a:lstStyle/>
                    <a:p>
                      <a:pPr indent="0" marL="0">
                        <a:buNone/>
                      </a:pPr>
                      <a:r>
                        <a:rPr lang="en-US" sz="1200" dirty="0">
                          <a:solidFill>
                            <a:srgbClr val="000000"/>
                          </a:solidFill>
                          <a:latin typeface="Arial" pitchFamily="34" charset="0"/>
                          <a:ea typeface="Arial" pitchFamily="34" charset="-122"/>
                          <a:cs typeface="Arial" pitchFamily="34" charset="-120"/>
                        </a:rPr>
                        <a:t>Urban Rooftop</a:t>
                      </a:r>
                      <a:endParaRPr lang="en-US" sz="1200" dirty="0">
                        <a:latin typeface="Arial" charset="0"/>
                        <a:ea typeface="Arial" charset="0"/>
                        <a:cs typeface="Arial" charset="0"/>
                      </a:endParaRPr>
                    </a:p>
                  </a:txBody>
                  <a:tcPr marL="45720" marR="45720" marT="45720" marB="4572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6C3CE1">
                        <a:alpha val="99900"/>
                      </a:srgbClr>
                    </a:solidFill>
                  </a:tcPr>
                </a:tc>
                <a:tc>
                  <a:txBody>
                    <a:bodyPr/>
                    <a:lstStyle/>
                    <a:p>
                      <a:pPr indent="0" marL="0">
                        <a:buNone/>
                      </a:pPr>
                      <a:r>
                        <a:rPr lang="en-US" sz="1200" dirty="0">
                          <a:solidFill>
                            <a:srgbClr val="000000"/>
                          </a:solidFill>
                          <a:latin typeface="Arial" pitchFamily="34" charset="0"/>
                          <a:ea typeface="Arial" pitchFamily="34" charset="-122"/>
                          <a:cs typeface="Arial" pitchFamily="34" charset="-120"/>
                        </a:rPr>
                        <a:t>0.6x</a:t>
                      </a:r>
                      <a:endParaRPr lang="en-US" sz="1200" dirty="0">
                        <a:latin typeface="Arial" charset="0"/>
                        <a:ea typeface="Arial" charset="0"/>
                        <a:cs typeface="Arial" charset="0"/>
                      </a:endParaRPr>
                    </a:p>
                  </a:txBody>
                  <a:tcPr marL="45720" marR="45720" marT="45720" marB="4572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6C3CE1">
                        <a:alpha val="99900"/>
                      </a:srgbClr>
                    </a:solidFill>
                  </a:tcPr>
                </a:tc>
                <a:tc>
                  <a:txBody>
                    <a:bodyPr/>
                    <a:lstStyle/>
                    <a:p>
                      <a:pPr indent="0" marL="0">
                        <a:buNone/>
                      </a:pPr>
                      <a:r>
                        <a:rPr lang="en-US" sz="1200" dirty="0">
                          <a:solidFill>
                            <a:srgbClr val="000000"/>
                          </a:solidFill>
                          <a:latin typeface="Arial" pitchFamily="34" charset="0"/>
                          <a:ea typeface="Arial" pitchFamily="34" charset="-122"/>
                          <a:cs typeface="Arial" pitchFamily="34" charset="-120"/>
                        </a:rPr>
                        <a:t>0.3x</a:t>
                      </a:r>
                      <a:endParaRPr lang="en-US" sz="1200" dirty="0">
                        <a:latin typeface="Arial" charset="0"/>
                        <a:ea typeface="Arial" charset="0"/>
                        <a:cs typeface="Arial" charset="0"/>
                      </a:endParaRPr>
                    </a:p>
                  </a:txBody>
                  <a:tcPr marL="45720" marR="45720" marT="45720" marB="4572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6C3CE1">
                        <a:alpha val="99900"/>
                      </a:srgbClr>
                    </a:solidFill>
                  </a:tcPr>
                </a:tc>
                <a:tc>
                  <a:txBody>
                    <a:bodyPr/>
                    <a:lstStyle/>
                    <a:p>
                      <a:pPr indent="0" marL="0">
                        <a:buNone/>
                      </a:pPr>
                      <a:r>
                        <a:rPr lang="en-US" sz="1200" dirty="0">
                          <a:solidFill>
                            <a:srgbClr val="000000"/>
                          </a:solidFill>
                          <a:latin typeface="Arial" pitchFamily="34" charset="0"/>
                          <a:ea typeface="Arial" pitchFamily="34" charset="-122"/>
                          <a:cs typeface="Arial" pitchFamily="34" charset="-120"/>
                        </a:rPr>
                        <a:t>Low</a:t>
                      </a:r>
                      <a:endParaRPr lang="en-US" sz="1200" dirty="0">
                        <a:latin typeface="Arial" charset="0"/>
                        <a:ea typeface="Arial" charset="0"/>
                        <a:cs typeface="Arial" charset="0"/>
                      </a:endParaRPr>
                    </a:p>
                  </a:txBody>
                  <a:tcPr marL="45720" marR="45720" marT="45720" marB="4572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6C3CE1">
                        <a:alpha val="99900"/>
                      </a:srgbClr>
                    </a:solidFill>
                  </a:tcPr>
                </a:tc>
                <a:tc>
                  <a:txBody>
                    <a:bodyPr/>
                    <a:lstStyle/>
                    <a:p>
                      <a:pPr indent="0" marL="0">
                        <a:buNone/>
                      </a:pPr>
                      <a:r>
                        <a:rPr lang="en-US" sz="1200" dirty="0">
                          <a:solidFill>
                            <a:srgbClr val="000000"/>
                          </a:solidFill>
                          <a:latin typeface="Arial" pitchFamily="34" charset="0"/>
                          <a:ea typeface="Arial" pitchFamily="34" charset="-122"/>
                          <a:cs typeface="Arial" pitchFamily="34" charset="-120"/>
                        </a:rPr>
                        <a:t>5x</a:t>
                      </a:r>
                      <a:endParaRPr lang="en-US" sz="1200" dirty="0">
                        <a:latin typeface="Arial" charset="0"/>
                        <a:ea typeface="Arial" charset="0"/>
                        <a:cs typeface="Arial" charset="0"/>
                      </a:endParaRPr>
                    </a:p>
                  </a:txBody>
                  <a:tcPr marL="45720" marR="45720" marT="45720" marB="4572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6C3CE1">
                        <a:alpha val="99900"/>
                      </a:srgbClr>
                    </a:solidFill>
                  </a:tcPr>
                </a:tc>
              </a:tr>
            </a:tbl>
          </a:graphicData>
        </a:graphic>
      </p:graphicFrame>
      <p:sp>
        <p:nvSpPr>
          <p:cNvPr id="4" name="Text 1"/>
          <p:cNvSpPr/>
          <p:nvPr/>
        </p:nvSpPr>
        <p:spPr>
          <a:xfrm>
            <a:off x="457200" y="3017520"/>
            <a:ext cx="8229600" cy="365760"/>
          </a:xfrm>
          <a:prstGeom prst="rect">
            <a:avLst/>
          </a:prstGeom>
          <a:noFill/>
          <a:ln/>
        </p:spPr>
        <p:txBody>
          <a:bodyPr wrap="square" rtlCol="0" anchor="ctr"/>
          <a:lstStyle/>
          <a:p>
            <a:pPr algn="l" indent="0" marL="0">
              <a:buNone/>
            </a:pPr>
            <a:r>
              <a:rPr lang="en-US" sz="900" dirty="0">
                <a:solidFill>
                  <a:srgbClr val="94A3B8"/>
                </a:solidFill>
                <a:latin typeface="Arial" pitchFamily="34" charset="0"/>
                <a:ea typeface="Arial" pitchFamily="34" charset="-122"/>
                <a:cs typeface="Arial" pitchFamily="34" charset="-120"/>
              </a:rPr>
              <a:t>Note: Vertical farming yields measured in equivalent productivity per ground footprint. Water and land metrics normalized to traditional farming = 1x.</a:t>
            </a:r>
            <a:endParaRPr lang="en-US" sz="900" dirty="0"/>
          </a:p>
        </p:txBody>
      </p:sp>
      <p:sp>
        <p:nvSpPr>
          <p:cNvPr id="5" name="Text 2"/>
          <p:cNvSpPr/>
          <p:nvPr/>
        </p:nvSpPr>
        <p:spPr>
          <a:xfrm>
            <a:off x="457200" y="6400800"/>
            <a:ext cx="8229600" cy="365760"/>
          </a:xfrm>
          <a:prstGeom prst="rect">
            <a:avLst/>
          </a:prstGeom>
          <a:noFill/>
          <a:ln/>
        </p:spPr>
        <p:txBody>
          <a:bodyPr wrap="square" rtlCol="0" anchor="ctr"/>
          <a:lstStyle/>
          <a:p>
            <a:pPr algn="r" indent="0" marL="0">
              <a:buNone/>
            </a:pPr>
            <a:r>
              <a:rPr lang="en-US" sz="800" dirty="0">
                <a:solidFill>
                  <a:srgbClr val="94A3B8"/>
                </a:solidFill>
                <a:latin typeface="Arial" pitchFamily="34" charset="0"/>
                <a:ea typeface="Arial" pitchFamily="34" charset="-122"/>
                <a:cs typeface="Arial" pitchFamily="34" charset="-120"/>
              </a:rPr>
              <a:t>Comparison · The Future of Vertical Farming · 8/15</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8FAFC"/>
        </a:solidFill>
      </p:bgPr>
    </p:bg>
    <p:spTree>
      <p:nvGrpSpPr>
        <p:cNvPr id="1" name=""/>
        <p:cNvGrpSpPr/>
        <p:nvPr/>
      </p:nvGrpSpPr>
      <p:grpSpPr>
        <a:xfrm>
          <a:off x="0" y="0"/>
          <a:ext cx="0" cy="0"/>
          <a:chOff x="0" y="0"/>
          <a:chExt cx="0" cy="0"/>
        </a:xfrm>
      </p:grpSpPr>
      <p:sp>
        <p:nvSpPr>
          <p:cNvPr id="2" name="Text 0"/>
          <p:cNvSpPr/>
          <p:nvPr/>
        </p:nvSpPr>
        <p:spPr>
          <a:xfrm>
            <a:off x="457200" y="274320"/>
            <a:ext cx="8229600" cy="914400"/>
          </a:xfrm>
          <a:prstGeom prst="rect">
            <a:avLst/>
          </a:prstGeom>
          <a:noFill/>
          <a:ln/>
        </p:spPr>
        <p:txBody>
          <a:bodyPr wrap="square" rtlCol="0" anchor="ctr"/>
          <a:lstStyle/>
          <a:p>
            <a:pPr algn="l" indent="0" marL="0">
              <a:buNone/>
            </a:pPr>
            <a:r>
              <a:rPr lang="en-US" sz="2800" b="1" dirty="0">
                <a:solidFill>
                  <a:srgbClr val="1E1E2E"/>
                </a:solidFill>
                <a:latin typeface="Arial" pitchFamily="34" charset="0"/>
                <a:ea typeface="Arial" pitchFamily="34" charset="-122"/>
                <a:cs typeface="Arial" pitchFamily="34" charset="-120"/>
              </a:rPr>
              <a:t>Crop Diversity and Specialization Trends</a:t>
            </a:r>
            <a:endParaRPr lang="en-US" sz="2800" dirty="0"/>
          </a:p>
        </p:txBody>
      </p:sp>
      <p:graphicFrame>
        <p:nvGraphicFramePr>
          <p:cNvPr id="3" name="Chart 0" descr=""/>
          <p:cNvGraphicFramePr/>
          <p:nvPr/>
        </p:nvGraphicFramePr>
        <p:xfrm>
          <a:off x="457200" y="1097280"/>
          <a:ext cx="6858000" cy="3474720"/>
        </p:xfrm>
        <a:graphic xmlns:a="http://schemas.openxmlformats.org/drawingml/2006/main">
          <a:graphicData uri="http://schemas.openxmlformats.org/drawingml/2006/chart">
            <c:chart xmlns:c="http://schemas.openxmlformats.org/drawingml/2006/chart" r:id="rId1"/>
          </a:graphicData>
        </a:graphic>
      </p:graphicFrame>
      <p:sp>
        <p:nvSpPr>
          <p:cNvPr id="4" name="Text 1"/>
          <p:cNvSpPr/>
          <p:nvPr/>
        </p:nvSpPr>
        <p:spPr>
          <a:xfrm>
            <a:off x="457200" y="6400800"/>
            <a:ext cx="8229600" cy="365760"/>
          </a:xfrm>
          <a:prstGeom prst="rect">
            <a:avLst/>
          </a:prstGeom>
          <a:noFill/>
          <a:ln/>
        </p:spPr>
        <p:txBody>
          <a:bodyPr wrap="square" rtlCol="0" anchor="ctr"/>
          <a:lstStyle/>
          <a:p>
            <a:pPr algn="r" indent="0" marL="0">
              <a:buNone/>
            </a:pPr>
            <a:r>
              <a:rPr lang="en-US" sz="800" dirty="0">
                <a:solidFill>
                  <a:srgbClr val="94A3B8"/>
                </a:solidFill>
                <a:latin typeface="Arial" pitchFamily="34" charset="0"/>
                <a:ea typeface="Arial" pitchFamily="34" charset="-122"/>
                <a:cs typeface="Arial" pitchFamily="34" charset="-120"/>
              </a:rPr>
              <a:t>Trend Analysis · The Future of Vertical Farming · 9/15</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Future of Vertical Farming</dc:title>
  <dc:subject>PptxGenJS Presentation</dc:subject>
  <dc:creator>Generated with a one-shot workflow</dc:creator>
  <cp:lastModifiedBy>Generated with a one-shot workflow</cp:lastModifiedBy>
  <cp:revision>1</cp:revision>
  <dcterms:created xsi:type="dcterms:W3CDTF">2026-04-03T02:45:17Z</dcterms:created>
  <dcterms:modified xsi:type="dcterms:W3CDTF">2026-04-03T02:45:17Z</dcterms:modified>
</cp:coreProperties>
</file>